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310" r:id="rId3"/>
    <p:sldId id="339" r:id="rId4"/>
    <p:sldId id="260" r:id="rId5"/>
    <p:sldId id="313" r:id="rId6"/>
    <p:sldId id="326" r:id="rId7"/>
    <p:sldId id="327" r:id="rId8"/>
    <p:sldId id="324" r:id="rId9"/>
    <p:sldId id="262" r:id="rId10"/>
    <p:sldId id="312" r:id="rId11"/>
    <p:sldId id="308" r:id="rId12"/>
    <p:sldId id="335" r:id="rId13"/>
    <p:sldId id="270" r:id="rId14"/>
    <p:sldId id="330" r:id="rId15"/>
    <p:sldId id="316" r:id="rId16"/>
    <p:sldId id="333" r:id="rId17"/>
    <p:sldId id="325" r:id="rId18"/>
    <p:sldId id="334" r:id="rId19"/>
    <p:sldId id="293" r:id="rId20"/>
    <p:sldId id="301" r:id="rId21"/>
    <p:sldId id="340" r:id="rId22"/>
    <p:sldId id="274" r:id="rId23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C"/>
    <a:srgbClr val="930F2E"/>
    <a:srgbClr val="918485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0" autoAdjust="0"/>
  </p:normalViewPr>
  <p:slideViewPr>
    <p:cSldViewPr>
      <p:cViewPr varScale="1">
        <p:scale>
          <a:sx n="48" d="100"/>
          <a:sy n="48" d="100"/>
        </p:scale>
        <p:origin x="53" y="7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2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5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3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년도 표현이 다르게 나온 부분 </a:t>
            </a:r>
            <a:r>
              <a:rPr lang="en-US" altLang="ko-KR" dirty="0"/>
              <a:t>=&gt; </a:t>
            </a:r>
            <a:r>
              <a:rPr lang="ko-KR" altLang="en-US" dirty="0"/>
              <a:t>수정 가능 </a:t>
            </a:r>
            <a:r>
              <a:rPr lang="en-US" altLang="ko-KR" dirty="0"/>
              <a:t>???</a:t>
            </a:r>
          </a:p>
          <a:p>
            <a:endParaRPr lang="en-US" altLang="ko-KR" dirty="0"/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작년대비 증가폭이 감소하다 못해 이용건수가 감소한 경우에 대해 자세히 보자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</a:p>
          <a:p>
            <a:pPr marL="0" algn="l" defTabSz="914400" latinLnBrk="1"/>
            <a:endParaRPr lang="en-US" altLang="ko-KR" sz="1200" dirty="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코로나 이전의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2019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 그래프의 양상과 다르게 코로나 발생 이후인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년의 그래프에서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용건수가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현저히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,</a:t>
            </a:r>
          </a:p>
          <a:p>
            <a:pPr algn="l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‘사회적 거리두기’ 시행으로  공공 자전거 이용이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감소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한 것으로 판단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 자전거 이용 건수는 </a:t>
            </a:r>
            <a:r>
              <a:rPr lang="en-US" altLang="ko-KR" dirty="0"/>
              <a:t>20</a:t>
            </a:r>
            <a:r>
              <a:rPr lang="ko-KR" altLang="en-US" dirty="0"/>
              <a:t>대가 가장 많은 것을 보아</a:t>
            </a:r>
            <a:r>
              <a:rPr lang="en-US" altLang="ko-KR" dirty="0"/>
              <a:t>, 20</a:t>
            </a:r>
            <a:r>
              <a:rPr lang="ko-KR" altLang="en-US" dirty="0"/>
              <a:t>대가 코로나의 영향을 가장 크게 받을 것이라고 추측한다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이용건수가 급격히 감소할 당시 </a:t>
            </a:r>
            <a:r>
              <a:rPr lang="en-US" altLang="ko-KR" dirty="0"/>
              <a:t>20</a:t>
            </a:r>
            <a:r>
              <a:rPr lang="ko-KR" altLang="en-US" dirty="0"/>
              <a:t>대의 이용건수 감소율</a:t>
            </a:r>
            <a:r>
              <a:rPr lang="en-US" altLang="ko-KR" dirty="0"/>
              <a:t>&gt;30</a:t>
            </a:r>
            <a:r>
              <a:rPr lang="ko-KR" altLang="en-US" dirty="0"/>
              <a:t>대의 이용건수 감소율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따릉이</a:t>
            </a:r>
            <a:r>
              <a:rPr lang="ko-KR" altLang="en-US" dirty="0"/>
              <a:t> 이용자중 </a:t>
            </a:r>
            <a:r>
              <a:rPr lang="en-US" altLang="ko-KR" dirty="0"/>
              <a:t>20</a:t>
            </a:r>
            <a:r>
              <a:rPr lang="ko-KR" altLang="en-US" dirty="0"/>
              <a:t>대가 코로나의 영향을 가장 많이 받았다고 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8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=&gt; </a:t>
            </a:r>
            <a:r>
              <a:rPr lang="ko-KR" altLang="en-US" dirty="0"/>
              <a:t>외부활동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7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1" b="17199"/>
          <a:stretch/>
        </p:blipFill>
        <p:spPr bwMode="auto">
          <a:xfrm>
            <a:off x="0" y="0"/>
            <a:ext cx="1219199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E43FA83-F9FF-4475-A877-9F850A3E6696}"/>
              </a:ext>
            </a:extLst>
          </p:cNvPr>
          <p:cNvSpPr/>
          <p:nvPr/>
        </p:nvSpPr>
        <p:spPr>
          <a:xfrm>
            <a:off x="4079777" y="6468926"/>
            <a:ext cx="1986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0_shape2"/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92896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830943" y="1301418"/>
            <a:ext cx="4530113" cy="684095"/>
            <a:chOff x="3395700" y="1158011"/>
            <a:chExt cx="4530113" cy="684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4530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5681530" y="1158011"/>
              <a:ext cx="1313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  <p:sp>
        <p:nvSpPr>
          <p:cNvPr id="31" name="slide11_shape1">
            <a:extLst>
              <a:ext uri="{FF2B5EF4-FFF2-40B4-BE49-F238E27FC236}">
                <a16:creationId xmlns:a16="http://schemas.microsoft.com/office/drawing/2014/main" id="{286DF2EE-4153-4AD1-9AB8-6FB8015BBED8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3235904" y="1300698"/>
            <a:ext cx="574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이전 년도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799288" y="1712395"/>
            <a:ext cx="251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10_shape2">
            <a:extLst>
              <a:ext uri="{FF2B5EF4-FFF2-40B4-BE49-F238E27FC236}">
                <a16:creationId xmlns:a16="http://schemas.microsoft.com/office/drawing/2014/main" id="{5AABE1BA-0658-4116-B35E-BD58660FD031}"/>
              </a:ext>
            </a:extLst>
          </p:cNvPr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9" name="slide11_shape1">
            <a:extLst>
              <a:ext uri="{FF2B5EF4-FFF2-40B4-BE49-F238E27FC236}">
                <a16:creationId xmlns:a16="http://schemas.microsoft.com/office/drawing/2014/main" id="{BCB06DEE-3B51-4569-99AD-F06BC16F0C97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4" name="AutoShape 2" descr="연도별 승차수 변화율(%)(space)03.png">
            <a:extLst>
              <a:ext uri="{FF2B5EF4-FFF2-40B4-BE49-F238E27FC236}">
                <a16:creationId xmlns:a16="http://schemas.microsoft.com/office/drawing/2014/main" id="{4F764654-8011-41CF-8F9D-E0079534C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54937C-5C30-4F98-8C42-9A425694E23E}"/>
              </a:ext>
            </a:extLst>
          </p:cNvPr>
          <p:cNvGrpSpPr/>
          <p:nvPr/>
        </p:nvGrpSpPr>
        <p:grpSpPr>
          <a:xfrm>
            <a:off x="2018424" y="2297223"/>
            <a:ext cx="8175376" cy="3953666"/>
            <a:chOff x="2018424" y="2297223"/>
            <a:chExt cx="8175376" cy="39536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2FC29B-BEB0-422E-882B-89EB72D41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7" t="4903" r="854" b="10138"/>
            <a:stretch/>
          </p:blipFill>
          <p:spPr>
            <a:xfrm>
              <a:off x="2018424" y="2297223"/>
              <a:ext cx="8175376" cy="395366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93DB25-08B2-46DF-8501-8BD2366D2A55}"/>
                </a:ext>
              </a:extLst>
            </p:cNvPr>
            <p:cNvSpPr/>
            <p:nvPr/>
          </p:nvSpPr>
          <p:spPr>
            <a:xfrm>
              <a:off x="2639616" y="4563169"/>
              <a:ext cx="1440160" cy="1170087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6FB0DF3-1FA9-442E-91BA-79F462513979}"/>
                </a:ext>
              </a:extLst>
            </p:cNvPr>
            <p:cNvSpPr/>
            <p:nvPr/>
          </p:nvSpPr>
          <p:spPr>
            <a:xfrm>
              <a:off x="4228216" y="4941168"/>
              <a:ext cx="4748104" cy="1026071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35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DFA0C64B-E5FD-4052-A994-BD2D200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" y="-140337"/>
            <a:ext cx="12193584" cy="7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17123" y="-3899"/>
            <a:ext cx="12191998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-96687" y="-13692"/>
            <a:ext cx="619268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151121" y="3198167"/>
            <a:ext cx="3776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57AA1BD-88A7-43AF-A2D9-3D39EA693204}"/>
              </a:ext>
            </a:extLst>
          </p:cNvPr>
          <p:cNvSpPr/>
          <p:nvPr/>
        </p:nvSpPr>
        <p:spPr>
          <a:xfrm>
            <a:off x="4295800" y="6468925"/>
            <a:ext cx="1656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서울교통정보센터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2619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4" name="nppt_16335841580201661" descr="이미지">
            <a:extLst>
              <a:ext uri="{FF2B5EF4-FFF2-40B4-BE49-F238E27FC236}">
                <a16:creationId xmlns:a16="http://schemas.microsoft.com/office/drawing/2014/main" id="{9D92E680-A1EE-4FC1-8B1A-2E1D07B04B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4670" t="4745" b="10355"/>
          <a:stretch/>
        </p:blipFill>
        <p:spPr>
          <a:xfrm>
            <a:off x="2567608" y="2689236"/>
            <a:ext cx="7056784" cy="3379442"/>
          </a:xfrm>
          <a:prstGeom prst="rect">
            <a:avLst/>
          </a:prstGeom>
        </p:spPr>
      </p:pic>
      <p:sp>
        <p:nvSpPr>
          <p:cNvPr id="16" name="slide11_shape2">
            <a:extLst>
              <a:ext uri="{FF2B5EF4-FFF2-40B4-BE49-F238E27FC236}">
                <a16:creationId xmlns:a16="http://schemas.microsoft.com/office/drawing/2014/main" id="{1934BCD7-27F4-46B7-96EA-C93799816AF8}"/>
              </a:ext>
            </a:extLst>
          </p:cNvPr>
          <p:cNvSpPr/>
          <p:nvPr/>
        </p:nvSpPr>
        <p:spPr>
          <a:xfrm>
            <a:off x="10049147" y="6468925"/>
            <a:ext cx="19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en-US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서울교통정보센터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82F2D-46F2-4956-8FFB-74AD1A6AA030}"/>
              </a:ext>
            </a:extLst>
          </p:cNvPr>
          <p:cNvSpPr txBox="1"/>
          <p:nvPr/>
        </p:nvSpPr>
        <p:spPr>
          <a:xfrm>
            <a:off x="1392395" y="1398668"/>
            <a:ext cx="5229240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E2B85-E36E-4E13-B0B7-33840297D093}"/>
              </a:ext>
            </a:extLst>
          </p:cNvPr>
          <p:cNvSpPr txBox="1"/>
          <p:nvPr/>
        </p:nvSpPr>
        <p:spPr>
          <a:xfrm>
            <a:off x="4088510" y="1786075"/>
            <a:ext cx="2533125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D0249C-4E62-4676-B1E7-36D8062029EE}"/>
              </a:ext>
            </a:extLst>
          </p:cNvPr>
          <p:cNvSpPr/>
          <p:nvPr/>
        </p:nvSpPr>
        <p:spPr>
          <a:xfrm>
            <a:off x="6909667" y="1291269"/>
            <a:ext cx="1089382" cy="951896"/>
          </a:xfrm>
          <a:prstGeom prst="rightArrow">
            <a:avLst>
              <a:gd name="adj1" fmla="val 50000"/>
              <a:gd name="adj2" fmla="val 5119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8C897-EBB2-44EA-885D-B02C3B69D2E4}"/>
              </a:ext>
            </a:extLst>
          </p:cNvPr>
          <p:cNvSpPr txBox="1"/>
          <p:nvPr/>
        </p:nvSpPr>
        <p:spPr>
          <a:xfrm>
            <a:off x="8421835" y="1516011"/>
            <a:ext cx="206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활동 재개</a:t>
            </a:r>
          </a:p>
        </p:txBody>
      </p:sp>
    </p:spTree>
    <p:extLst>
      <p:ext uri="{BB962C8B-B14F-4D97-AF65-F5344CB8AC3E}">
        <p14:creationId xmlns:p14="http://schemas.microsoft.com/office/powerpoint/2010/main" val="29725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271464" y="3198167"/>
            <a:ext cx="3632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slide15_shape1">
            <a:extLst>
              <a:ext uri="{FF2B5EF4-FFF2-40B4-BE49-F238E27FC236}">
                <a16:creationId xmlns:a16="http://schemas.microsoft.com/office/drawing/2014/main" id="{BB6294C2-3376-467C-9BD5-09D7CAE9EBB8}"/>
              </a:ext>
            </a:extLst>
          </p:cNvPr>
          <p:cNvSpPr/>
          <p:nvPr/>
        </p:nvSpPr>
        <p:spPr>
          <a:xfrm>
            <a:off x="1487488" y="3743484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상품군별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3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13B102-5915-4110-A6BC-CBE3D5E0D0A4}"/>
              </a:ext>
            </a:extLst>
          </p:cNvPr>
          <p:cNvGrpSpPr/>
          <p:nvPr/>
        </p:nvGrpSpPr>
        <p:grpSpPr>
          <a:xfrm>
            <a:off x="551384" y="788450"/>
            <a:ext cx="6692468" cy="5887988"/>
            <a:chOff x="2677758" y="788450"/>
            <a:chExt cx="6692468" cy="5887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D7C3D1-B605-4AB2-A6B5-2DE99340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788450"/>
              <a:ext cx="6548452" cy="30648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EC28B-1B50-461A-928D-070FFDE2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58" y="3853288"/>
              <a:ext cx="6459400" cy="282315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83A6AA-7A8D-40A6-939C-48A2539447EC}"/>
                </a:ext>
              </a:extLst>
            </p:cNvPr>
            <p:cNvSpPr/>
            <p:nvPr/>
          </p:nvSpPr>
          <p:spPr>
            <a:xfrm>
              <a:off x="3025451" y="639419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43AFDD-9BF4-4362-9A17-3C114CA159C6}"/>
                </a:ext>
              </a:extLst>
            </p:cNvPr>
            <p:cNvSpPr/>
            <p:nvPr/>
          </p:nvSpPr>
          <p:spPr>
            <a:xfrm>
              <a:off x="4233952" y="639314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0235AC5-7B43-4FA3-9843-B83D6181447D}"/>
                </a:ext>
              </a:extLst>
            </p:cNvPr>
            <p:cNvSpPr/>
            <p:nvPr/>
          </p:nvSpPr>
          <p:spPr>
            <a:xfrm>
              <a:off x="7826609" y="639458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B2ED50-E35B-49C9-8ADE-6D653E6B8335}"/>
                </a:ext>
              </a:extLst>
            </p:cNvPr>
            <p:cNvSpPr/>
            <p:nvPr/>
          </p:nvSpPr>
          <p:spPr>
            <a:xfrm>
              <a:off x="3466423" y="3543479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29003D-65A0-463F-B636-DD930F2D51FA}"/>
                </a:ext>
              </a:extLst>
            </p:cNvPr>
            <p:cNvSpPr/>
            <p:nvPr/>
          </p:nvSpPr>
          <p:spPr>
            <a:xfrm>
              <a:off x="4706525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D446F1-E884-4EDB-8071-D3376A54A446}"/>
                </a:ext>
              </a:extLst>
            </p:cNvPr>
            <p:cNvSpPr/>
            <p:nvPr/>
          </p:nvSpPr>
          <p:spPr>
            <a:xfrm>
              <a:off x="8426559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slide5_shape3">
            <a:extLst>
              <a:ext uri="{FF2B5EF4-FFF2-40B4-BE49-F238E27FC236}">
                <a16:creationId xmlns:a16="http://schemas.microsoft.com/office/drawing/2014/main" id="{584942FE-81D2-4644-9200-749870277D29}"/>
              </a:ext>
            </a:extLst>
          </p:cNvPr>
          <p:cNvSpPr/>
          <p:nvPr/>
        </p:nvSpPr>
        <p:spPr>
          <a:xfrm>
            <a:off x="6821378" y="1916832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집에 있는 시간 증가</a:t>
            </a:r>
            <a:r>
              <a:rPr lang="en-US" altLang="ko-KR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거래 증가 예상</a:t>
            </a: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610F0F6-80DB-4443-A08C-807CB5FC09D3}"/>
              </a:ext>
            </a:extLst>
          </p:cNvPr>
          <p:cNvSpPr/>
          <p:nvPr/>
        </p:nvSpPr>
        <p:spPr>
          <a:xfrm>
            <a:off x="7752184" y="2986836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大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4ED87-9186-4292-A0CA-4F2DDC2DC522}"/>
              </a:ext>
            </a:extLst>
          </p:cNvPr>
          <p:cNvGrpSpPr/>
          <p:nvPr/>
        </p:nvGrpSpPr>
        <p:grpSpPr>
          <a:xfrm>
            <a:off x="9128603" y="3115706"/>
            <a:ext cx="2296562" cy="1095517"/>
            <a:chOff x="8663898" y="4005064"/>
            <a:chExt cx="2296562" cy="1095517"/>
          </a:xfrm>
        </p:grpSpPr>
        <p:sp>
          <p:nvSpPr>
            <p:cNvPr id="17" name="slide5_shape3">
              <a:extLst>
                <a:ext uri="{FF2B5EF4-FFF2-40B4-BE49-F238E27FC236}">
                  <a16:creationId xmlns:a16="http://schemas.microsoft.com/office/drawing/2014/main" id="{2AE8DC58-EB0A-4725-AB52-2D6C0AD105E0}"/>
                </a:ext>
              </a:extLst>
            </p:cNvPr>
            <p:cNvSpPr/>
            <p:nvPr/>
          </p:nvSpPr>
          <p:spPr>
            <a:xfrm>
              <a:off x="8663898" y="4005064"/>
              <a:ext cx="2145641" cy="382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및 교통 서비스</a:t>
              </a:r>
            </a:p>
          </p:txBody>
        </p:sp>
        <p:sp>
          <p:nvSpPr>
            <p:cNvPr id="25" name="slide5_shape3">
              <a:extLst>
                <a:ext uri="{FF2B5EF4-FFF2-40B4-BE49-F238E27FC236}">
                  <a16:creationId xmlns:a16="http://schemas.microsoft.com/office/drawing/2014/main" id="{D47B897F-446C-4BC4-B9D9-2B7F94846B68}"/>
                </a:ext>
              </a:extLst>
            </p:cNvPr>
            <p:cNvSpPr/>
            <p:nvPr/>
          </p:nvSpPr>
          <p:spPr>
            <a:xfrm>
              <a:off x="8663898" y="4374397"/>
              <a:ext cx="1223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음・식료품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slide5_shape3">
              <a:extLst>
                <a:ext uri="{FF2B5EF4-FFF2-40B4-BE49-F238E27FC236}">
                  <a16:creationId xmlns:a16="http://schemas.microsoft.com/office/drawing/2014/main" id="{7A2AD384-2677-47CC-99D3-D5E81609D139}"/>
                </a:ext>
              </a:extLst>
            </p:cNvPr>
            <p:cNvSpPr/>
            <p:nvPr/>
          </p:nvSpPr>
          <p:spPr>
            <a:xfrm>
              <a:off x="8663898" y="4731249"/>
              <a:ext cx="22965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가전・ 전자・ 통신기기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DA35BF-8777-43D0-842D-5EA2DA70D504}"/>
              </a:ext>
            </a:extLst>
          </p:cNvPr>
          <p:cNvGrpSpPr/>
          <p:nvPr/>
        </p:nvGrpSpPr>
        <p:grpSpPr>
          <a:xfrm>
            <a:off x="9128603" y="4618043"/>
            <a:ext cx="2164544" cy="750776"/>
            <a:chOff x="8828000" y="4766456"/>
            <a:chExt cx="2164544" cy="750776"/>
          </a:xfrm>
        </p:grpSpPr>
        <p:sp>
          <p:nvSpPr>
            <p:cNvPr id="27" name="slide5_shape3">
              <a:extLst>
                <a:ext uri="{FF2B5EF4-FFF2-40B4-BE49-F238E27FC236}">
                  <a16:creationId xmlns:a16="http://schemas.microsoft.com/office/drawing/2014/main" id="{AE1CD56C-CF52-4A01-A766-E57EB6BDD275}"/>
                </a:ext>
              </a:extLst>
            </p:cNvPr>
            <p:cNvSpPr/>
            <p:nvPr/>
          </p:nvSpPr>
          <p:spPr>
            <a:xfrm>
              <a:off x="8828000" y="4766456"/>
              <a:ext cx="2164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 및 주변 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slide5_shape3">
              <a:extLst>
                <a:ext uri="{FF2B5EF4-FFF2-40B4-BE49-F238E27FC236}">
                  <a16:creationId xmlns:a16="http://schemas.microsoft.com/office/drawing/2014/main" id="{4A1ADDBE-7E99-4746-AC1A-567B3BE4E5D0}"/>
                </a:ext>
              </a:extLst>
            </p:cNvPr>
            <p:cNvSpPr/>
            <p:nvPr/>
          </p:nvSpPr>
          <p:spPr>
            <a:xfrm>
              <a:off x="8828000" y="5147900"/>
              <a:ext cx="1876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스포츠・레저용품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slide5_shape3">
            <a:extLst>
              <a:ext uri="{FF2B5EF4-FFF2-40B4-BE49-F238E27FC236}">
                <a16:creationId xmlns:a16="http://schemas.microsoft.com/office/drawing/2014/main" id="{277D8912-1F95-4C1E-A51E-5DA213B3EABE}"/>
              </a:ext>
            </a:extLst>
          </p:cNvPr>
          <p:cNvSpPr/>
          <p:nvPr/>
        </p:nvSpPr>
        <p:spPr>
          <a:xfrm>
            <a:off x="7773879" y="4388911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421531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086929-C60C-417B-B7A2-C5D011B7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5" y="1916595"/>
            <a:ext cx="3091790" cy="4047824"/>
          </a:xfrm>
          <a:prstGeom prst="rect">
            <a:avLst/>
          </a:prstGeom>
        </p:spPr>
      </p:pic>
      <p:sp>
        <p:nvSpPr>
          <p:cNvPr id="3" name="slide11_shape3">
            <a:extLst>
              <a:ext uri="{FF2B5EF4-FFF2-40B4-BE49-F238E27FC236}">
                <a16:creationId xmlns:a16="http://schemas.microsoft.com/office/drawing/2014/main" id="{3E214B8B-00BF-4ED4-886C-B75CBB13694A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C6963A9-A6FE-4F35-8C09-BE43C98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389C1B57-A83D-419B-80FA-FB5878B214C2}"/>
              </a:ext>
            </a:extLst>
          </p:cNvPr>
          <p:cNvSpPr/>
          <p:nvPr/>
        </p:nvSpPr>
        <p:spPr>
          <a:xfrm>
            <a:off x="1008989" y="128229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및 주변기기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94F6C8-B10C-4C3D-8881-82C1684E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7" y="2514700"/>
            <a:ext cx="2198626" cy="235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BAAB6-A04B-4505-BA19-51A87263D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636912"/>
            <a:ext cx="2401764" cy="2105832"/>
          </a:xfrm>
          <a:prstGeom prst="rect">
            <a:avLst/>
          </a:prstGeom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0E377D52-B1DB-4F38-9040-E0A1DBFD4F02}"/>
              </a:ext>
            </a:extLst>
          </p:cNvPr>
          <p:cNvSpPr/>
          <p:nvPr/>
        </p:nvSpPr>
        <p:spPr>
          <a:xfrm>
            <a:off x="7023623" y="1282299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스포츠용품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sp>
        <p:nvSpPr>
          <p:cNvPr id="16" name="slide11_shape3">
            <a:extLst>
              <a:ext uri="{FF2B5EF4-FFF2-40B4-BE49-F238E27FC236}">
                <a16:creationId xmlns:a16="http://schemas.microsoft.com/office/drawing/2014/main" id="{83E64DEF-C7F4-4EED-85D2-B0E45D3F8869}"/>
              </a:ext>
            </a:extLst>
          </p:cNvPr>
          <p:cNvSpPr/>
          <p:nvPr/>
        </p:nvSpPr>
        <p:spPr>
          <a:xfrm>
            <a:off x="6319411" y="4993617"/>
            <a:ext cx="118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 변수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4F0C9-5F97-474C-BCD4-A2ABDED644EC}"/>
              </a:ext>
            </a:extLst>
          </p:cNvPr>
          <p:cNvSpPr/>
          <p:nvPr/>
        </p:nvSpPr>
        <p:spPr>
          <a:xfrm>
            <a:off x="10162652" y="4921047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 변수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2F71651-126F-4AAF-B3D9-ABC0B782E8E1}"/>
              </a:ext>
            </a:extLst>
          </p:cNvPr>
          <p:cNvSpPr/>
          <p:nvPr/>
        </p:nvSpPr>
        <p:spPr>
          <a:xfrm>
            <a:off x="8148316" y="3154210"/>
            <a:ext cx="936104" cy="576064"/>
          </a:xfrm>
          <a:prstGeom prst="lef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14EE7D-8F4E-4332-A0D2-A11124C960F2}"/>
              </a:ext>
            </a:extLst>
          </p:cNvPr>
          <p:cNvSpPr/>
          <p:nvPr/>
        </p:nvSpPr>
        <p:spPr>
          <a:xfrm>
            <a:off x="8174968" y="3592067"/>
            <a:ext cx="999418" cy="576064"/>
          </a:xfrm>
          <a:prstGeom prst="righ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lide11_shape3">
            <a:extLst>
              <a:ext uri="{FF2B5EF4-FFF2-40B4-BE49-F238E27FC236}">
                <a16:creationId xmlns:a16="http://schemas.microsoft.com/office/drawing/2014/main" id="{5867571C-EDC8-4CF7-B511-2F07BD971AAC}"/>
              </a:ext>
            </a:extLst>
          </p:cNvPr>
          <p:cNvSpPr/>
          <p:nvPr/>
        </p:nvSpPr>
        <p:spPr>
          <a:xfrm>
            <a:off x="8197022" y="3403918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상쇄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1682381" y="1843189"/>
            <a:ext cx="88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092704-C8D4-4166-A970-F452C063AD2B}"/>
              </a:ext>
            </a:extLst>
          </p:cNvPr>
          <p:cNvGrpSpPr/>
          <p:nvPr/>
        </p:nvGrpSpPr>
        <p:grpSpPr>
          <a:xfrm>
            <a:off x="911424" y="3218778"/>
            <a:ext cx="10587015" cy="2328966"/>
            <a:chOff x="567293" y="3617137"/>
            <a:chExt cx="10587015" cy="232896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79C0C1-D365-409E-8E2D-03A21FF3CEC7}"/>
                </a:ext>
              </a:extLst>
            </p:cNvPr>
            <p:cNvSpPr/>
            <p:nvPr/>
          </p:nvSpPr>
          <p:spPr>
            <a:xfrm>
              <a:off x="3291414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E0008D-3915-41CA-8F38-B12690BA567B}"/>
                </a:ext>
              </a:extLst>
            </p:cNvPr>
            <p:cNvSpPr/>
            <p:nvPr/>
          </p:nvSpPr>
          <p:spPr>
            <a:xfrm>
              <a:off x="8620708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51FF1D-D159-433E-8AB7-722542B3CD7A}"/>
                </a:ext>
              </a:extLst>
            </p:cNvPr>
            <p:cNvSpPr/>
            <p:nvPr/>
          </p:nvSpPr>
          <p:spPr>
            <a:xfrm>
              <a:off x="5956061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4B1FE44-6481-41B9-B065-4B14D7CE60C6}"/>
                </a:ext>
              </a:extLst>
            </p:cNvPr>
            <p:cNvSpPr/>
            <p:nvPr/>
          </p:nvSpPr>
          <p:spPr>
            <a:xfrm>
              <a:off x="626767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AE649-3D44-4899-A677-8B368E24AF47}"/>
                </a:ext>
              </a:extLst>
            </p:cNvPr>
            <p:cNvSpPr txBox="1"/>
            <p:nvPr/>
          </p:nvSpPr>
          <p:spPr>
            <a:xfrm>
              <a:off x="567293" y="4444734"/>
              <a:ext cx="2403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4D4A94-23F1-4256-9F5B-658272DF9D98}"/>
                </a:ext>
              </a:extLst>
            </p:cNvPr>
            <p:cNvSpPr txBox="1"/>
            <p:nvPr/>
          </p:nvSpPr>
          <p:spPr>
            <a:xfrm>
              <a:off x="1073829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F9E13-2B70-44DE-9A83-E85EBA700A5F}"/>
                </a:ext>
              </a:extLst>
            </p:cNvPr>
            <p:cNvSpPr txBox="1"/>
            <p:nvPr/>
          </p:nvSpPr>
          <p:spPr>
            <a:xfrm>
              <a:off x="3199305" y="4444734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5A2119-9770-4692-8536-DC3454DA27E1}"/>
                </a:ext>
              </a:extLst>
            </p:cNvPr>
            <p:cNvSpPr txBox="1"/>
            <p:nvPr/>
          </p:nvSpPr>
          <p:spPr>
            <a:xfrm>
              <a:off x="5844472" y="4452745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교통량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7F8AA-7CEE-4918-ABEA-D5C9DCD9DD0E}"/>
                </a:ext>
              </a:extLst>
            </p:cNvPr>
            <p:cNvSpPr txBox="1"/>
            <p:nvPr/>
          </p:nvSpPr>
          <p:spPr>
            <a:xfrm>
              <a:off x="8441648" y="4444734"/>
              <a:ext cx="271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거래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462F22-2DD8-4231-B893-435778CA6C59}"/>
                </a:ext>
              </a:extLst>
            </p:cNvPr>
            <p:cNvSpPr txBox="1"/>
            <p:nvPr/>
          </p:nvSpPr>
          <p:spPr>
            <a:xfrm>
              <a:off x="9050783" y="4844844"/>
              <a:ext cx="1552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CD11A-3844-415C-870C-71626719489B}"/>
                </a:ext>
              </a:extLst>
            </p:cNvPr>
            <p:cNvSpPr txBox="1"/>
            <p:nvPr/>
          </p:nvSpPr>
          <p:spPr>
            <a:xfrm>
              <a:off x="3774372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3F6825-4795-48CB-992B-79A73AE31E46}"/>
                </a:ext>
              </a:extLst>
            </p:cNvPr>
            <p:cNvSpPr txBox="1"/>
            <p:nvPr/>
          </p:nvSpPr>
          <p:spPr>
            <a:xfrm>
              <a:off x="6437467" y="4852855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4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616CB6-F3DC-447B-95CE-A2871BF5AB0D}"/>
              </a:ext>
            </a:extLst>
          </p:cNvPr>
          <p:cNvSpPr/>
          <p:nvPr/>
        </p:nvSpPr>
        <p:spPr>
          <a:xfrm>
            <a:off x="4815898" y="4707905"/>
            <a:ext cx="3886578" cy="23326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2AE3FB-CF9E-487D-84E7-913A03D78AE9}"/>
              </a:ext>
            </a:extLst>
          </p:cNvPr>
          <p:cNvSpPr/>
          <p:nvPr/>
        </p:nvSpPr>
        <p:spPr>
          <a:xfrm>
            <a:off x="4816880" y="4397188"/>
            <a:ext cx="6189722" cy="22040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2396794" y="1114613"/>
            <a:ext cx="1951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2630832" y="3300068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2928991" y="2335127"/>
            <a:ext cx="1418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2630832" y="5550323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35F72A-32CA-4CEC-AB86-CC2BB2508C49}"/>
              </a:ext>
            </a:extLst>
          </p:cNvPr>
          <p:cNvGrpSpPr/>
          <p:nvPr/>
        </p:nvGrpSpPr>
        <p:grpSpPr>
          <a:xfrm>
            <a:off x="4708149" y="852605"/>
            <a:ext cx="6138675" cy="930428"/>
            <a:chOff x="3773749" y="1198351"/>
            <a:chExt cx="6138675" cy="9304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900454-D340-48E9-A677-4E30992264C3}"/>
                </a:ext>
              </a:extLst>
            </p:cNvPr>
            <p:cNvGrpSpPr/>
            <p:nvPr/>
          </p:nvGrpSpPr>
          <p:grpSpPr>
            <a:xfrm>
              <a:off x="3792149" y="1509533"/>
              <a:ext cx="4439422" cy="293378"/>
              <a:chOff x="3782093" y="1390149"/>
              <a:chExt cx="4439422" cy="29337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8453E24-7B90-4A86-9798-4F9C17C6F6D7}"/>
                  </a:ext>
                </a:extLst>
              </p:cNvPr>
              <p:cNvSpPr/>
              <p:nvPr/>
            </p:nvSpPr>
            <p:spPr>
              <a:xfrm>
                <a:off x="3865031" y="1390149"/>
                <a:ext cx="4356484" cy="276999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slide17_shape2">
                <a:extLst>
                  <a:ext uri="{FF2B5EF4-FFF2-40B4-BE49-F238E27FC236}">
                    <a16:creationId xmlns:a16="http://schemas.microsoft.com/office/drawing/2014/main" id="{1B13ACAE-836D-4A36-B440-A0BD57795794}"/>
                  </a:ext>
                </a:extLst>
              </p:cNvPr>
              <p:cNvSpPr/>
              <p:nvPr/>
            </p:nvSpPr>
            <p:spPr>
              <a:xfrm>
                <a:off x="3782093" y="1406528"/>
                <a:ext cx="4392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ctr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마지막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일자를 기준으로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수 계산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-&gt;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생성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slide17_shape2">
              <a:extLst>
                <a:ext uri="{FF2B5EF4-FFF2-40B4-BE49-F238E27FC236}">
                  <a16:creationId xmlns:a16="http://schemas.microsoft.com/office/drawing/2014/main" id="{029981B0-D2B6-40DF-868E-8112E7593E58}"/>
                </a:ext>
              </a:extLst>
            </p:cNvPr>
            <p:cNvSpPr/>
            <p:nvPr/>
          </p:nvSpPr>
          <p:spPr>
            <a:xfrm>
              <a:off x="3773749" y="1209528"/>
              <a:ext cx="35952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월별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데이터로 가공 요망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slide17_shape2">
              <a:extLst>
                <a:ext uri="{FF2B5EF4-FFF2-40B4-BE49-F238E27FC236}">
                  <a16:creationId xmlns:a16="http://schemas.microsoft.com/office/drawing/2014/main" id="{4D11DE16-D581-4D42-A0A7-FEAA40B21C23}"/>
                </a:ext>
              </a:extLst>
            </p:cNvPr>
            <p:cNvSpPr/>
            <p:nvPr/>
          </p:nvSpPr>
          <p:spPr>
            <a:xfrm>
              <a:off x="3802245" y="1851780"/>
              <a:ext cx="51155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대조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slide17_shape2">
              <a:extLst>
                <a:ext uri="{FF2B5EF4-FFF2-40B4-BE49-F238E27FC236}">
                  <a16:creationId xmlns:a16="http://schemas.microsoft.com/office/drawing/2014/main" id="{143AE163-226D-48B6-9019-8BA4E5EDED65}"/>
                </a:ext>
              </a:extLst>
            </p:cNvPr>
            <p:cNvSpPr/>
            <p:nvPr/>
          </p:nvSpPr>
          <p:spPr>
            <a:xfrm>
              <a:off x="7542408" y="1209680"/>
              <a:ext cx="2370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 월별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r>
                <a:rPr lang="en-US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slide17_shape2">
              <a:extLst>
                <a:ext uri="{FF2B5EF4-FFF2-40B4-BE49-F238E27FC236}">
                  <a16:creationId xmlns:a16="http://schemas.microsoft.com/office/drawing/2014/main" id="{7533712B-2233-4B1B-BF40-29078C232B8B}"/>
                </a:ext>
              </a:extLst>
            </p:cNvPr>
            <p:cNvSpPr/>
            <p:nvPr/>
          </p:nvSpPr>
          <p:spPr>
            <a:xfrm>
              <a:off x="7297084" y="1198351"/>
              <a:ext cx="432048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C0B0B-1D48-4146-9FBE-1ADB4E931D84}"/>
              </a:ext>
            </a:extLst>
          </p:cNvPr>
          <p:cNvSpPr/>
          <p:nvPr/>
        </p:nvSpPr>
        <p:spPr>
          <a:xfrm>
            <a:off x="4802933" y="3524043"/>
            <a:ext cx="3775428" cy="26499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45B18A-6F9B-4420-AD92-A67B60FE6A7E}"/>
              </a:ext>
            </a:extLst>
          </p:cNvPr>
          <p:cNvGrpSpPr/>
          <p:nvPr/>
        </p:nvGrpSpPr>
        <p:grpSpPr>
          <a:xfrm>
            <a:off x="4732225" y="3223041"/>
            <a:ext cx="3806855" cy="565999"/>
            <a:chOff x="4732225" y="3223041"/>
            <a:chExt cx="3806855" cy="565999"/>
          </a:xfrm>
        </p:grpSpPr>
        <p:sp>
          <p:nvSpPr>
            <p:cNvPr id="22" name="slide17_shape2">
              <a:extLst>
                <a:ext uri="{FF2B5EF4-FFF2-40B4-BE49-F238E27FC236}">
                  <a16:creationId xmlns:a16="http://schemas.microsoft.com/office/drawing/2014/main" id="{44F011C2-8B95-42A9-B8EA-6E071B218301}"/>
                </a:ext>
              </a:extLst>
            </p:cNvPr>
            <p:cNvSpPr/>
            <p:nvPr/>
          </p:nvSpPr>
          <p:spPr>
            <a:xfrm>
              <a:off x="4732225" y="3223041"/>
              <a:ext cx="30452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데이터를 월별 데이터로 가공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slide17_shape2">
              <a:extLst>
                <a:ext uri="{FF2B5EF4-FFF2-40B4-BE49-F238E27FC236}">
                  <a16:creationId xmlns:a16="http://schemas.microsoft.com/office/drawing/2014/main" id="{061DA8B2-6F93-4EAC-9AEB-32C92169DEDE}"/>
                </a:ext>
              </a:extLst>
            </p:cNvPr>
            <p:cNvSpPr/>
            <p:nvPr/>
          </p:nvSpPr>
          <p:spPr>
            <a:xfrm>
              <a:off x="4763652" y="3512041"/>
              <a:ext cx="37754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지정하여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3CD11E-7254-4624-AC47-B18E8CCEE291}"/>
              </a:ext>
            </a:extLst>
          </p:cNvPr>
          <p:cNvSpPr/>
          <p:nvPr/>
        </p:nvSpPr>
        <p:spPr>
          <a:xfrm>
            <a:off x="4825160" y="5818497"/>
            <a:ext cx="3433332" cy="2747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FEFD57-442C-46D2-A8B3-4D87CA78EB04}"/>
              </a:ext>
            </a:extLst>
          </p:cNvPr>
          <p:cNvGrpSpPr/>
          <p:nvPr/>
        </p:nvGrpSpPr>
        <p:grpSpPr>
          <a:xfrm>
            <a:off x="4732225" y="5279150"/>
            <a:ext cx="4089097" cy="781123"/>
            <a:chOff x="3770818" y="5488098"/>
            <a:chExt cx="4089097" cy="781123"/>
          </a:xfrm>
        </p:grpSpPr>
        <p:sp>
          <p:nvSpPr>
            <p:cNvPr id="4" name="slide17_shape2"/>
            <p:cNvSpPr/>
            <p:nvPr/>
          </p:nvSpPr>
          <p:spPr>
            <a:xfrm>
              <a:off x="3770818" y="5488098"/>
              <a:ext cx="35981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계속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그려지는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26" name="slide17_shape2">
              <a:extLst>
                <a:ext uri="{FF2B5EF4-FFF2-40B4-BE49-F238E27FC236}">
                  <a16:creationId xmlns:a16="http://schemas.microsoft.com/office/drawing/2014/main" id="{56D5DC09-BB85-43C9-B53D-263E8C372639}"/>
                </a:ext>
              </a:extLst>
            </p:cNvPr>
            <p:cNvSpPr/>
            <p:nvPr/>
          </p:nvSpPr>
          <p:spPr>
            <a:xfrm>
              <a:off x="3802245" y="5737213"/>
              <a:ext cx="4057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오름차순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∴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문자형으로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인식된다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판단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slide17_shape2">
              <a:extLst>
                <a:ext uri="{FF2B5EF4-FFF2-40B4-BE49-F238E27FC236}">
                  <a16:creationId xmlns:a16="http://schemas.microsoft.com/office/drawing/2014/main" id="{5CDC0F33-5DC6-4516-AA67-ABFE2D4CCF24}"/>
                </a:ext>
              </a:extLst>
            </p:cNvPr>
            <p:cNvSpPr/>
            <p:nvPr/>
          </p:nvSpPr>
          <p:spPr>
            <a:xfrm>
              <a:off x="3837558" y="5992222"/>
              <a:ext cx="3504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info, </a:t>
              </a:r>
              <a:r>
                <a:rPr lang="en-US" altLang="ko-KR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dtype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자료형을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2D020A-A025-4544-B2D7-C46723A323BA}"/>
              </a:ext>
            </a:extLst>
          </p:cNvPr>
          <p:cNvGrpSpPr/>
          <p:nvPr/>
        </p:nvGrpSpPr>
        <p:grpSpPr>
          <a:xfrm>
            <a:off x="4763652" y="2100098"/>
            <a:ext cx="6012191" cy="851929"/>
            <a:chOff x="3828225" y="2362646"/>
            <a:chExt cx="6012191" cy="851929"/>
          </a:xfrm>
        </p:grpSpPr>
        <p:sp>
          <p:nvSpPr>
            <p:cNvPr id="9" name="slide17_shape2">
              <a:extLst>
                <a:ext uri="{FF2B5EF4-FFF2-40B4-BE49-F238E27FC236}">
                  <a16:creationId xmlns:a16="http://schemas.microsoft.com/office/drawing/2014/main" id="{88A0D13A-BB05-4C31-B3C3-A94FC45DCB73}"/>
                </a:ext>
              </a:extLst>
            </p:cNvPr>
            <p:cNvSpPr/>
            <p:nvPr/>
          </p:nvSpPr>
          <p:spPr>
            <a:xfrm>
              <a:off x="3841527" y="2362646"/>
              <a:ext cx="39826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결측값과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//N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표현된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에러 처리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C2667D-4FEC-4231-ABCB-7214D50BC0E9}"/>
                </a:ext>
              </a:extLst>
            </p:cNvPr>
            <p:cNvSpPr/>
            <p:nvPr/>
          </p:nvSpPr>
          <p:spPr>
            <a:xfrm>
              <a:off x="3909812" y="2926543"/>
              <a:ext cx="1538116" cy="267477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slide17_shape2">
              <a:extLst>
                <a:ext uri="{FF2B5EF4-FFF2-40B4-BE49-F238E27FC236}">
                  <a16:creationId xmlns:a16="http://schemas.microsoft.com/office/drawing/2014/main" id="{31596144-F596-4031-878D-09321F7C0750}"/>
                </a:ext>
              </a:extLst>
            </p:cNvPr>
            <p:cNvSpPr/>
            <p:nvPr/>
          </p:nvSpPr>
          <p:spPr>
            <a:xfrm>
              <a:off x="3828225" y="2658097"/>
              <a:ext cx="60121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처리 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지정되지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자료는 전부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slide17_shape2">
              <a:extLst>
                <a:ext uri="{FF2B5EF4-FFF2-40B4-BE49-F238E27FC236}">
                  <a16:creationId xmlns:a16="http://schemas.microsoft.com/office/drawing/2014/main" id="{05061322-A80A-4050-9CC4-36CB4181C0DD}"/>
                </a:ext>
              </a:extLst>
            </p:cNvPr>
            <p:cNvSpPr/>
            <p:nvPr/>
          </p:nvSpPr>
          <p:spPr>
            <a:xfrm>
              <a:off x="3863752" y="2937576"/>
              <a:ext cx="16974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replace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slide11_shape3">
            <a:extLst>
              <a:ext uri="{FF2B5EF4-FFF2-40B4-BE49-F238E27FC236}">
                <a16:creationId xmlns:a16="http://schemas.microsoft.com/office/drawing/2014/main" id="{2272826F-7BEF-4D94-9C4D-1BA37845FA7F}"/>
              </a:ext>
            </a:extLst>
          </p:cNvPr>
          <p:cNvSpPr/>
          <p:nvPr/>
        </p:nvSpPr>
        <p:spPr>
          <a:xfrm>
            <a:off x="1431400" y="4357027"/>
            <a:ext cx="2916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공통 문제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7B6B77-F4D6-4509-A251-46FB5F5F9CF4}"/>
              </a:ext>
            </a:extLst>
          </p:cNvPr>
          <p:cNvGrpSpPr/>
          <p:nvPr/>
        </p:nvGrpSpPr>
        <p:grpSpPr>
          <a:xfrm>
            <a:off x="4789348" y="4094830"/>
            <a:ext cx="6217253" cy="838136"/>
            <a:chOff x="4793304" y="4355232"/>
            <a:chExt cx="6217253" cy="838136"/>
          </a:xfrm>
        </p:grpSpPr>
        <p:sp>
          <p:nvSpPr>
            <p:cNvPr id="41" name="slide17_shape2">
              <a:extLst>
                <a:ext uri="{FF2B5EF4-FFF2-40B4-BE49-F238E27FC236}">
                  <a16:creationId xmlns:a16="http://schemas.microsoft.com/office/drawing/2014/main" id="{72D12EA0-CF61-48BD-ACFA-DCCD99A279F3}"/>
                </a:ext>
              </a:extLst>
            </p:cNvPr>
            <p:cNvSpPr/>
            <p:nvPr/>
          </p:nvSpPr>
          <p:spPr>
            <a:xfrm>
              <a:off x="4793304" y="4618638"/>
              <a:ext cx="23162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apply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to_numeric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함수로 해결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slide17_shape2">
              <a:extLst>
                <a:ext uri="{FF2B5EF4-FFF2-40B4-BE49-F238E27FC236}">
                  <a16:creationId xmlns:a16="http://schemas.microsoft.com/office/drawing/2014/main" id="{3EAFFD9D-0AF3-42C6-847C-A856247FEC80}"/>
                </a:ext>
              </a:extLst>
            </p:cNvPr>
            <p:cNvSpPr/>
            <p:nvPr/>
          </p:nvSpPr>
          <p:spPr>
            <a:xfrm>
              <a:off x="6991685" y="4620497"/>
              <a:ext cx="4018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].apply(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pd.to_numeric,errors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='coerce').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fillna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(0)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slide17_shape2">
              <a:extLst>
                <a:ext uri="{FF2B5EF4-FFF2-40B4-BE49-F238E27FC236}">
                  <a16:creationId xmlns:a16="http://schemas.microsoft.com/office/drawing/2014/main" id="{B195277F-2279-464F-99F3-39CBB5E19C29}"/>
                </a:ext>
              </a:extLst>
            </p:cNvPr>
            <p:cNvSpPr/>
            <p:nvPr/>
          </p:nvSpPr>
          <p:spPr>
            <a:xfrm>
              <a:off x="4803812" y="4911020"/>
              <a:ext cx="3860599" cy="282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numpy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(2021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월부터 값이 없는 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slide11_shape3">
              <a:extLst>
                <a:ext uri="{FF2B5EF4-FFF2-40B4-BE49-F238E27FC236}">
                  <a16:creationId xmlns:a16="http://schemas.microsoft.com/office/drawing/2014/main" id="{929ADC0E-B31B-4529-BA33-4C47A3133594}"/>
                </a:ext>
              </a:extLst>
            </p:cNvPr>
            <p:cNvSpPr/>
            <p:nvPr/>
          </p:nvSpPr>
          <p:spPr>
            <a:xfrm>
              <a:off x="4798965" y="4355232"/>
              <a:ext cx="2228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빈 값 처리와 타입 변환 에러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645035" y="410885"/>
            <a:ext cx="4906261" cy="6009352"/>
            <a:chOff x="2174545" y="172260"/>
            <a:chExt cx="5631337" cy="6009352"/>
          </a:xfrm>
        </p:grpSpPr>
        <p:sp>
          <p:nvSpPr>
            <p:cNvPr id="3" name="slide4_shape1"/>
            <p:cNvSpPr/>
            <p:nvPr/>
          </p:nvSpPr>
          <p:spPr>
            <a:xfrm>
              <a:off x="2595308" y="1224812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1411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54970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387476"/>
              <a:ext cx="5130365" cy="422114"/>
              <a:chOff x="2567642" y="2999999"/>
              <a:chExt cx="5130365" cy="422114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145114"/>
                <a:ext cx="46290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 자전거 이용 현황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299999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2793630"/>
              <a:ext cx="4274979" cy="454198"/>
              <a:chOff x="2560535" y="3406153"/>
              <a:chExt cx="4274979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0" y="3583352"/>
                <a:ext cx="376709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406153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223234"/>
              <a:ext cx="4163684" cy="881023"/>
              <a:chOff x="2550869" y="3835757"/>
              <a:chExt cx="4163684" cy="881023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21" y="4012957"/>
                <a:ext cx="28968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교통량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3835757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slide4_shape1">
                <a:extLst>
                  <a:ext uri="{FF2B5EF4-FFF2-40B4-BE49-F238E27FC236}">
                    <a16:creationId xmlns:a16="http://schemas.microsoft.com/office/drawing/2014/main" id="{57453140-2234-4F0C-B20A-2BB3D98580BD}"/>
                  </a:ext>
                </a:extLst>
              </p:cNvPr>
              <p:cNvSpPr/>
              <p:nvPr/>
            </p:nvSpPr>
            <p:spPr>
              <a:xfrm>
                <a:off x="3068421" y="4439781"/>
                <a:ext cx="3646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상품군별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D37C6-E8DC-4702-A2D9-0504326B3A7D}"/>
                  </a:ext>
                </a:extLst>
              </p:cNvPr>
              <p:cNvSpPr txBox="1"/>
              <p:nvPr/>
            </p:nvSpPr>
            <p:spPr>
              <a:xfrm>
                <a:off x="2550869" y="4262580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2-4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190760" y="387154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74545" y="459162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52016" y="5812280"/>
              <a:ext cx="1682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 확인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1979198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688635" y="5002491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184067" y="535061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688635" y="4305448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확인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(211007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18_shape1">
            <a:extLst>
              <a:ext uri="{FF2B5EF4-FFF2-40B4-BE49-F238E27FC236}">
                <a16:creationId xmlns:a16="http://schemas.microsoft.com/office/drawing/2014/main" id="{33B3BA0D-F318-4A10-9805-6C298EF817AE}"/>
              </a:ext>
            </a:extLst>
          </p:cNvPr>
          <p:cNvSpPr/>
          <p:nvPr/>
        </p:nvSpPr>
        <p:spPr>
          <a:xfrm>
            <a:off x="10155859" y="1731334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en-US" sz="6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18_shape1">
            <a:extLst>
              <a:ext uri="{FF2B5EF4-FFF2-40B4-BE49-F238E27FC236}">
                <a16:creationId xmlns:a16="http://schemas.microsoft.com/office/drawing/2014/main" id="{4FFD44FE-7FB9-4028-B3E6-F12C3A23AB4E}"/>
              </a:ext>
            </a:extLst>
          </p:cNvPr>
          <p:cNvSpPr/>
          <p:nvPr/>
        </p:nvSpPr>
        <p:spPr>
          <a:xfrm>
            <a:off x="5535926" y="2621549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15" name="slide18_shape1">
            <a:extLst>
              <a:ext uri="{FF2B5EF4-FFF2-40B4-BE49-F238E27FC236}">
                <a16:creationId xmlns:a16="http://schemas.microsoft.com/office/drawing/2014/main" id="{A46DEB52-9845-4020-BDF6-6E343B6A32AC}"/>
              </a:ext>
            </a:extLst>
          </p:cNvPr>
          <p:cNvSpPr/>
          <p:nvPr/>
        </p:nvSpPr>
        <p:spPr>
          <a:xfrm>
            <a:off x="6274309" y="4357553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slide18_shape1">
            <a:extLst>
              <a:ext uri="{FF2B5EF4-FFF2-40B4-BE49-F238E27FC236}">
                <a16:creationId xmlns:a16="http://schemas.microsoft.com/office/drawing/2014/main" id="{AE4774E6-7D61-4DBA-8E70-10612E440156}"/>
              </a:ext>
            </a:extLst>
          </p:cNvPr>
          <p:cNvSpPr/>
          <p:nvPr/>
        </p:nvSpPr>
        <p:spPr>
          <a:xfrm>
            <a:off x="8068641" y="3511764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350598" y="3268456"/>
            <a:ext cx="10765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아이디어나 오류를 공유하면서 간단하고 빠르게 문제를 해결하고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새로운 접근 방식을 접할 수 있어서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프로그래밍에 대한 이해도와 데이터에 대한 분석력을 한층 더 키울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350598" y="4260543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생각대로 만만하게 되지 않는다는 걸 느낄 수 있었음</a:t>
            </a:r>
            <a:endParaRPr lang="ko-KR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350598" y="2565954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 과정에서 문제들을 해결하면서 빅데이터에 대한 이해를 높일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평가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28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3B9E0C-B1B6-460A-9435-A29EF665A6BD}"/>
              </a:ext>
            </a:extLst>
          </p:cNvPr>
          <p:cNvGrpSpPr/>
          <p:nvPr/>
        </p:nvGrpSpPr>
        <p:grpSpPr>
          <a:xfrm>
            <a:off x="754823" y="927595"/>
            <a:ext cx="6983344" cy="1953697"/>
            <a:chOff x="3129864" y="492420"/>
            <a:chExt cx="6983344" cy="1953697"/>
          </a:xfrm>
        </p:grpSpPr>
        <p:sp>
          <p:nvSpPr>
            <p:cNvPr id="33" name="slide5_shape7">
              <a:extLst>
                <a:ext uri="{FF2B5EF4-FFF2-40B4-BE49-F238E27FC236}">
                  <a16:creationId xmlns:a16="http://schemas.microsoft.com/office/drawing/2014/main" id="{5F3B8CD1-88D4-4E3D-A41E-51B3001449FE}"/>
                </a:ext>
              </a:extLst>
            </p:cNvPr>
            <p:cNvSpPr/>
            <p:nvPr/>
          </p:nvSpPr>
          <p:spPr>
            <a:xfrm>
              <a:off x="5930054" y="492420"/>
              <a:ext cx="7407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B36ADB-AA8D-4CE9-BEEE-CBA5830C5BCE}"/>
                </a:ext>
              </a:extLst>
            </p:cNvPr>
            <p:cNvGrpSpPr/>
            <p:nvPr/>
          </p:nvGrpSpPr>
          <p:grpSpPr>
            <a:xfrm>
              <a:off x="3129864" y="529383"/>
              <a:ext cx="6983344" cy="1916734"/>
              <a:chOff x="3129864" y="529383"/>
              <a:chExt cx="6983344" cy="1916734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875F3E5-2257-410F-A7B5-7E979592F59F}"/>
                  </a:ext>
                </a:extLst>
              </p:cNvPr>
              <p:cNvSpPr/>
              <p:nvPr/>
            </p:nvSpPr>
            <p:spPr>
              <a:xfrm>
                <a:off x="3129864" y="529383"/>
                <a:ext cx="6323246" cy="1916734"/>
              </a:xfrm>
              <a:custGeom>
                <a:avLst/>
                <a:gdLst>
                  <a:gd name="connsiteX0" fmla="*/ 433226 w 8725131"/>
                  <a:gd name="connsiteY0" fmla="*/ 0 h 2599303"/>
                  <a:gd name="connsiteX1" fmla="*/ 3726776 w 8725131"/>
                  <a:gd name="connsiteY1" fmla="*/ 0 h 2599303"/>
                  <a:gd name="connsiteX2" fmla="*/ 3726776 w 8725131"/>
                  <a:gd name="connsiteY2" fmla="*/ 287102 h 2599303"/>
                  <a:gd name="connsiteX3" fmla="*/ 3875709 w 8725131"/>
                  <a:gd name="connsiteY3" fmla="*/ 436035 h 2599303"/>
                  <a:gd name="connsiteX4" fmla="*/ 4729972 w 8725131"/>
                  <a:gd name="connsiteY4" fmla="*/ 436035 h 2599303"/>
                  <a:gd name="connsiteX5" fmla="*/ 4878905 w 8725131"/>
                  <a:gd name="connsiteY5" fmla="*/ 287102 h 2599303"/>
                  <a:gd name="connsiteX6" fmla="*/ 4878905 w 8725131"/>
                  <a:gd name="connsiteY6" fmla="*/ 0 h 2599303"/>
                  <a:gd name="connsiteX7" fmla="*/ 8291905 w 8725131"/>
                  <a:gd name="connsiteY7" fmla="*/ 0 h 2599303"/>
                  <a:gd name="connsiteX8" fmla="*/ 8725131 w 8725131"/>
                  <a:gd name="connsiteY8" fmla="*/ 433226 h 2599303"/>
                  <a:gd name="connsiteX9" fmla="*/ 8725131 w 8725131"/>
                  <a:gd name="connsiteY9" fmla="*/ 2166077 h 2599303"/>
                  <a:gd name="connsiteX10" fmla="*/ 8291905 w 8725131"/>
                  <a:gd name="connsiteY10" fmla="*/ 2599303 h 2599303"/>
                  <a:gd name="connsiteX11" fmla="*/ 433226 w 8725131"/>
                  <a:gd name="connsiteY11" fmla="*/ 2599303 h 2599303"/>
                  <a:gd name="connsiteX12" fmla="*/ 0 w 8725131"/>
                  <a:gd name="connsiteY12" fmla="*/ 2166077 h 2599303"/>
                  <a:gd name="connsiteX13" fmla="*/ 0 w 8725131"/>
                  <a:gd name="connsiteY13" fmla="*/ 433226 h 2599303"/>
                  <a:gd name="connsiteX14" fmla="*/ 433226 w 8725131"/>
                  <a:gd name="connsiteY14" fmla="*/ 0 h 259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25131" h="2599303">
                    <a:moveTo>
                      <a:pt x="433226" y="0"/>
                    </a:moveTo>
                    <a:lnTo>
                      <a:pt x="3726776" y="0"/>
                    </a:lnTo>
                    <a:lnTo>
                      <a:pt x="3726776" y="287102"/>
                    </a:lnTo>
                    <a:cubicBezTo>
                      <a:pt x="3726776" y="369355"/>
                      <a:pt x="3793456" y="436035"/>
                      <a:pt x="3875709" y="436035"/>
                    </a:cubicBezTo>
                    <a:lnTo>
                      <a:pt x="4729972" y="436035"/>
                    </a:lnTo>
                    <a:cubicBezTo>
                      <a:pt x="4812225" y="436035"/>
                      <a:pt x="4878905" y="369355"/>
                      <a:pt x="4878905" y="287102"/>
                    </a:cubicBezTo>
                    <a:lnTo>
                      <a:pt x="4878905" y="0"/>
                    </a:lnTo>
                    <a:lnTo>
                      <a:pt x="8291905" y="0"/>
                    </a:lnTo>
                    <a:cubicBezTo>
                      <a:pt x="8531169" y="0"/>
                      <a:pt x="8725131" y="193962"/>
                      <a:pt x="8725131" y="433226"/>
                    </a:cubicBezTo>
                    <a:lnTo>
                      <a:pt x="8725131" y="2166077"/>
                    </a:lnTo>
                    <a:cubicBezTo>
                      <a:pt x="8725131" y="2405341"/>
                      <a:pt x="8531169" y="2599303"/>
                      <a:pt x="8291905" y="2599303"/>
                    </a:cubicBezTo>
                    <a:lnTo>
                      <a:pt x="433226" y="2599303"/>
                    </a:lnTo>
                    <a:cubicBezTo>
                      <a:pt x="193962" y="2599303"/>
                      <a:pt x="0" y="2405341"/>
                      <a:pt x="0" y="2166077"/>
                    </a:cubicBezTo>
                    <a:lnTo>
                      <a:pt x="0" y="433226"/>
                    </a:lnTo>
                    <a:cubicBezTo>
                      <a:pt x="0" y="193962"/>
                      <a:pt x="193962" y="0"/>
                      <a:pt x="433226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7570693-A668-4151-843E-AC98F33E59F6}"/>
                  </a:ext>
                </a:extLst>
              </p:cNvPr>
              <p:cNvGrpSpPr/>
              <p:nvPr/>
            </p:nvGrpSpPr>
            <p:grpSpPr>
              <a:xfrm>
                <a:off x="3408127" y="820161"/>
                <a:ext cx="6705081" cy="1538724"/>
                <a:chOff x="3544153" y="1343543"/>
                <a:chExt cx="6705081" cy="1538724"/>
              </a:xfrm>
            </p:grpSpPr>
            <p:sp>
              <p:nvSpPr>
                <p:cNvPr id="43" name="slide5_shape7">
                  <a:extLst>
                    <a:ext uri="{FF2B5EF4-FFF2-40B4-BE49-F238E27FC236}">
                      <a16:creationId xmlns:a16="http://schemas.microsoft.com/office/drawing/2014/main" id="{A1964261-7362-4B27-AB29-7A4F9F5FF63C}"/>
                    </a:ext>
                  </a:extLst>
                </p:cNvPr>
                <p:cNvSpPr/>
                <p:nvPr/>
              </p:nvSpPr>
              <p:spPr>
                <a:xfrm>
                  <a:off x="3544153" y="1343543"/>
                  <a:ext cx="64477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" name="slide5_shape7">
                  <a:extLst>
                    <a:ext uri="{FF2B5EF4-FFF2-40B4-BE49-F238E27FC236}">
                      <a16:creationId xmlns:a16="http://schemas.microsoft.com/office/drawing/2014/main" id="{D1AD8268-71B1-40B3-B3B4-37D690BBA235}"/>
                    </a:ext>
                  </a:extLst>
                </p:cNvPr>
                <p:cNvSpPr/>
                <p:nvPr/>
              </p:nvSpPr>
              <p:spPr>
                <a:xfrm>
                  <a:off x="4150854" y="1389295"/>
                  <a:ext cx="327652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19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 따른 생활 양상 변화</a:t>
                  </a:r>
                </a:p>
              </p:txBody>
            </p:sp>
            <p:sp>
              <p:nvSpPr>
                <p:cNvPr id="45" name="slide5_shape7">
                  <a:extLst>
                    <a:ext uri="{FF2B5EF4-FFF2-40B4-BE49-F238E27FC236}">
                      <a16:creationId xmlns:a16="http://schemas.microsoft.com/office/drawing/2014/main" id="{0E4E7DC7-7081-480D-8251-A272D8B5C391}"/>
                    </a:ext>
                  </a:extLst>
                </p:cNvPr>
                <p:cNvSpPr/>
                <p:nvPr/>
              </p:nvSpPr>
              <p:spPr>
                <a:xfrm>
                  <a:off x="3552855" y="1736996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kern="12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배경</a:t>
                  </a:r>
                </a:p>
              </p:txBody>
            </p:sp>
            <p:sp>
              <p:nvSpPr>
                <p:cNvPr id="46" name="slide5_shape7">
                  <a:extLst>
                    <a:ext uri="{FF2B5EF4-FFF2-40B4-BE49-F238E27FC236}">
                      <a16:creationId xmlns:a16="http://schemas.microsoft.com/office/drawing/2014/main" id="{839538C3-10C1-4354-B995-FCD53B4E2BC5}"/>
                    </a:ext>
                  </a:extLst>
                </p:cNvPr>
                <p:cNvSpPr/>
                <p:nvPr/>
              </p:nvSpPr>
              <p:spPr>
                <a:xfrm>
                  <a:off x="4132745" y="1735773"/>
                  <a:ext cx="534822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수가 증가하면 집에서 보내는 시간이 증가 예상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7" name="slide5_shape7">
                  <a:extLst>
                    <a:ext uri="{FF2B5EF4-FFF2-40B4-BE49-F238E27FC236}">
                      <a16:creationId xmlns:a16="http://schemas.microsoft.com/office/drawing/2014/main" id="{8D221F03-E7E4-4C69-892F-FEE8387AB66A}"/>
                    </a:ext>
                  </a:extLst>
                </p:cNvPr>
                <p:cNvSpPr/>
                <p:nvPr/>
              </p:nvSpPr>
              <p:spPr>
                <a:xfrm>
                  <a:off x="4108922" y="2002694"/>
                  <a:ext cx="614031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장기화로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변화에 사람들이 점차 둔감해질 것으로 예상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8" name="slide5_shape7">
                  <a:extLst>
                    <a:ext uri="{FF2B5EF4-FFF2-40B4-BE49-F238E27FC236}">
                      <a16:creationId xmlns:a16="http://schemas.microsoft.com/office/drawing/2014/main" id="{E63F6192-AFFC-4821-ACB5-5AD9417B0AAB}"/>
                    </a:ext>
                  </a:extLst>
                </p:cNvPr>
                <p:cNvSpPr/>
                <p:nvPr/>
              </p:nvSpPr>
              <p:spPr>
                <a:xfrm>
                  <a:off x="3544153" y="2356710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목표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" name="slide5_shape7">
                  <a:extLst>
                    <a:ext uri="{FF2B5EF4-FFF2-40B4-BE49-F238E27FC236}">
                      <a16:creationId xmlns:a16="http://schemas.microsoft.com/office/drawing/2014/main" id="{0198B670-C849-48A4-B331-5A0B744C7F84}"/>
                    </a:ext>
                  </a:extLst>
                </p:cNvPr>
                <p:cNvSpPr/>
                <p:nvPr/>
              </p:nvSpPr>
              <p:spPr>
                <a:xfrm>
                  <a:off x="4116589" y="2358918"/>
                  <a:ext cx="334505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변화의 영향력 확인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0" name="slide5_shape7">
                  <a:extLst>
                    <a:ext uri="{FF2B5EF4-FFF2-40B4-BE49-F238E27FC236}">
                      <a16:creationId xmlns:a16="http://schemas.microsoft.com/office/drawing/2014/main" id="{FB0E561A-06FC-481A-976E-FA98115BD5D5}"/>
                    </a:ext>
                  </a:extLst>
                </p:cNvPr>
                <p:cNvSpPr/>
                <p:nvPr/>
              </p:nvSpPr>
              <p:spPr>
                <a:xfrm>
                  <a:off x="4090824" y="2605268"/>
                  <a:ext cx="60486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실제 데이터 처리를 통해 빅데이터 이해도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 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처리 능력 향상 기대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EF54FB-D5D9-42BD-9A27-BB291752344F}"/>
              </a:ext>
            </a:extLst>
          </p:cNvPr>
          <p:cNvGrpSpPr/>
          <p:nvPr/>
        </p:nvGrpSpPr>
        <p:grpSpPr>
          <a:xfrm>
            <a:off x="7345937" y="897136"/>
            <a:ext cx="4200911" cy="1992622"/>
            <a:chOff x="7653704" y="658195"/>
            <a:chExt cx="4200911" cy="1992622"/>
          </a:xfrm>
        </p:grpSpPr>
        <p:sp>
          <p:nvSpPr>
            <p:cNvPr id="41" name="slide5_shape7">
              <a:extLst>
                <a:ext uri="{FF2B5EF4-FFF2-40B4-BE49-F238E27FC236}">
                  <a16:creationId xmlns:a16="http://schemas.microsoft.com/office/drawing/2014/main" id="{8046FE77-AC12-47EF-A0CF-9A4A5E92A5D8}"/>
                </a:ext>
              </a:extLst>
            </p:cNvPr>
            <p:cNvSpPr/>
            <p:nvPr/>
          </p:nvSpPr>
          <p:spPr>
            <a:xfrm>
              <a:off x="8936669" y="658195"/>
              <a:ext cx="1810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A6BFFC-1BFF-4CF1-BD06-BB9FA7DF268D}"/>
                </a:ext>
              </a:extLst>
            </p:cNvPr>
            <p:cNvGrpSpPr/>
            <p:nvPr/>
          </p:nvGrpSpPr>
          <p:grpSpPr>
            <a:xfrm>
              <a:off x="7653704" y="734083"/>
              <a:ext cx="4200911" cy="1916734"/>
              <a:chOff x="7653704" y="734083"/>
              <a:chExt cx="4200911" cy="1916734"/>
            </a:xfrm>
          </p:grpSpPr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AC4134B-EF03-40E9-B4F4-4B6E46AE644D}"/>
                  </a:ext>
                </a:extLst>
              </p:cNvPr>
              <p:cNvSpPr/>
              <p:nvPr/>
            </p:nvSpPr>
            <p:spPr>
              <a:xfrm>
                <a:off x="7653704" y="734083"/>
                <a:ext cx="4071678" cy="1916734"/>
              </a:xfrm>
              <a:custGeom>
                <a:avLst/>
                <a:gdLst>
                  <a:gd name="connsiteX0" fmla="*/ 462642 w 5638109"/>
                  <a:gd name="connsiteY0" fmla="*/ 0 h 2775795"/>
                  <a:gd name="connsiteX1" fmla="*/ 1558914 w 5638109"/>
                  <a:gd name="connsiteY1" fmla="*/ 0 h 2775795"/>
                  <a:gd name="connsiteX2" fmla="*/ 1558914 w 5638109"/>
                  <a:gd name="connsiteY2" fmla="*/ 280706 h 2775795"/>
                  <a:gd name="connsiteX3" fmla="*/ 1691094 w 5638109"/>
                  <a:gd name="connsiteY3" fmla="*/ 412886 h 2775795"/>
                  <a:gd name="connsiteX4" fmla="*/ 3947014 w 5638109"/>
                  <a:gd name="connsiteY4" fmla="*/ 412886 h 2775795"/>
                  <a:gd name="connsiteX5" fmla="*/ 4079194 w 5638109"/>
                  <a:gd name="connsiteY5" fmla="*/ 280706 h 2775795"/>
                  <a:gd name="connsiteX6" fmla="*/ 4079194 w 5638109"/>
                  <a:gd name="connsiteY6" fmla="*/ 0 h 2775795"/>
                  <a:gd name="connsiteX7" fmla="*/ 5175467 w 5638109"/>
                  <a:gd name="connsiteY7" fmla="*/ 0 h 2775795"/>
                  <a:gd name="connsiteX8" fmla="*/ 5638109 w 5638109"/>
                  <a:gd name="connsiteY8" fmla="*/ 462642 h 2775795"/>
                  <a:gd name="connsiteX9" fmla="*/ 5638109 w 5638109"/>
                  <a:gd name="connsiteY9" fmla="*/ 2313153 h 2775795"/>
                  <a:gd name="connsiteX10" fmla="*/ 5175467 w 5638109"/>
                  <a:gd name="connsiteY10" fmla="*/ 2775795 h 2775795"/>
                  <a:gd name="connsiteX11" fmla="*/ 462642 w 5638109"/>
                  <a:gd name="connsiteY11" fmla="*/ 2775795 h 2775795"/>
                  <a:gd name="connsiteX12" fmla="*/ 0 w 5638109"/>
                  <a:gd name="connsiteY12" fmla="*/ 2313153 h 2775795"/>
                  <a:gd name="connsiteX13" fmla="*/ 0 w 5638109"/>
                  <a:gd name="connsiteY13" fmla="*/ 462642 h 2775795"/>
                  <a:gd name="connsiteX14" fmla="*/ 462642 w 5638109"/>
                  <a:gd name="connsiteY14" fmla="*/ 0 h 277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38109" h="2775795">
                    <a:moveTo>
                      <a:pt x="462642" y="0"/>
                    </a:moveTo>
                    <a:lnTo>
                      <a:pt x="1558914" y="0"/>
                    </a:lnTo>
                    <a:lnTo>
                      <a:pt x="1558914" y="280706"/>
                    </a:lnTo>
                    <a:cubicBezTo>
                      <a:pt x="1558914" y="353707"/>
                      <a:pt x="1618093" y="412886"/>
                      <a:pt x="1691094" y="412886"/>
                    </a:cubicBezTo>
                    <a:lnTo>
                      <a:pt x="3947014" y="412886"/>
                    </a:lnTo>
                    <a:cubicBezTo>
                      <a:pt x="4020015" y="412886"/>
                      <a:pt x="4079194" y="353707"/>
                      <a:pt x="4079194" y="280706"/>
                    </a:cubicBezTo>
                    <a:lnTo>
                      <a:pt x="4079194" y="0"/>
                    </a:lnTo>
                    <a:lnTo>
                      <a:pt x="5175467" y="0"/>
                    </a:lnTo>
                    <a:cubicBezTo>
                      <a:pt x="5430977" y="0"/>
                      <a:pt x="5638109" y="207132"/>
                      <a:pt x="5638109" y="462642"/>
                    </a:cubicBezTo>
                    <a:lnTo>
                      <a:pt x="5638109" y="2313153"/>
                    </a:lnTo>
                    <a:cubicBezTo>
                      <a:pt x="5638109" y="2568663"/>
                      <a:pt x="5430977" y="2775795"/>
                      <a:pt x="5175467" y="2775795"/>
                    </a:cubicBezTo>
                    <a:lnTo>
                      <a:pt x="462642" y="2775795"/>
                    </a:lnTo>
                    <a:cubicBezTo>
                      <a:pt x="207132" y="2775795"/>
                      <a:pt x="0" y="2568663"/>
                      <a:pt x="0" y="2313153"/>
                    </a:cubicBezTo>
                    <a:lnTo>
                      <a:pt x="0" y="462642"/>
                    </a:lnTo>
                    <a:cubicBezTo>
                      <a:pt x="0" y="207132"/>
                      <a:pt x="207132" y="0"/>
                      <a:pt x="462642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8CD80C-8CB9-4D3B-B6CC-00AC563311C2}"/>
                  </a:ext>
                </a:extLst>
              </p:cNvPr>
              <p:cNvGrpSpPr/>
              <p:nvPr/>
            </p:nvGrpSpPr>
            <p:grpSpPr>
              <a:xfrm>
                <a:off x="7978512" y="1145402"/>
                <a:ext cx="3876103" cy="1387292"/>
                <a:chOff x="7978512" y="840604"/>
                <a:chExt cx="3876103" cy="1387292"/>
              </a:xfrm>
            </p:grpSpPr>
            <p:sp>
              <p:nvSpPr>
                <p:cNvPr id="24" name="slide5_shape7">
                  <a:extLst>
                    <a:ext uri="{FF2B5EF4-FFF2-40B4-BE49-F238E27FC236}">
                      <a16:creationId xmlns:a16="http://schemas.microsoft.com/office/drawing/2014/main" id="{EC1DDC79-D7D8-49B5-A673-8A0233C9FB69}"/>
                    </a:ext>
                  </a:extLst>
                </p:cNvPr>
                <p:cNvSpPr/>
                <p:nvPr/>
              </p:nvSpPr>
              <p:spPr>
                <a:xfrm>
                  <a:off x="8590712" y="1944886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학인</a:t>
                  </a:r>
                </a:p>
              </p:txBody>
            </p:sp>
            <p:sp>
              <p:nvSpPr>
                <p:cNvPr id="25" name="slide5_shape7">
                  <a:extLst>
                    <a:ext uri="{FF2B5EF4-FFF2-40B4-BE49-F238E27FC236}">
                      <a16:creationId xmlns:a16="http://schemas.microsoft.com/office/drawing/2014/main" id="{40BB16C9-0817-4EFB-9DA2-4633D9E1FE54}"/>
                    </a:ext>
                  </a:extLst>
                </p:cNvPr>
                <p:cNvSpPr/>
                <p:nvPr/>
              </p:nvSpPr>
              <p:spPr>
                <a:xfrm>
                  <a:off x="8590712" y="1582216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PPT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제작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" name="slide5_shape7">
                  <a:extLst>
                    <a:ext uri="{FF2B5EF4-FFF2-40B4-BE49-F238E27FC236}">
                      <a16:creationId xmlns:a16="http://schemas.microsoft.com/office/drawing/2014/main" id="{0143919F-0119-40FF-BCBE-DDE638A8B4EE}"/>
                    </a:ext>
                  </a:extLst>
                </p:cNvPr>
                <p:cNvSpPr/>
                <p:nvPr/>
              </p:nvSpPr>
              <p:spPr>
                <a:xfrm>
                  <a:off x="8590712" y="1233312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자료 수집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가공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코드 작성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" name="slide5_shape7">
                  <a:extLst>
                    <a:ext uri="{FF2B5EF4-FFF2-40B4-BE49-F238E27FC236}">
                      <a16:creationId xmlns:a16="http://schemas.microsoft.com/office/drawing/2014/main" id="{613D49BC-DA3D-4037-9E88-FE8D71D2E437}"/>
                    </a:ext>
                  </a:extLst>
                </p:cNvPr>
                <p:cNvSpPr/>
                <p:nvPr/>
              </p:nvSpPr>
              <p:spPr>
                <a:xfrm>
                  <a:off x="8537231" y="845579"/>
                  <a:ext cx="33173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전체적인 역할 분담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확인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4" name="slide5_shape7">
                  <a:extLst>
                    <a:ext uri="{FF2B5EF4-FFF2-40B4-BE49-F238E27FC236}">
                      <a16:creationId xmlns:a16="http://schemas.microsoft.com/office/drawing/2014/main" id="{EDFB660F-6A9D-4991-9394-1E2CAD10E730}"/>
                    </a:ext>
                  </a:extLst>
                </p:cNvPr>
                <p:cNvSpPr/>
                <p:nvPr/>
              </p:nvSpPr>
              <p:spPr>
                <a:xfrm>
                  <a:off x="7978512" y="840604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김범중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5" name="slide5_shape7">
                  <a:extLst>
                    <a:ext uri="{FF2B5EF4-FFF2-40B4-BE49-F238E27FC236}">
                      <a16:creationId xmlns:a16="http://schemas.microsoft.com/office/drawing/2014/main" id="{71672A46-163D-4271-8D15-C7375DDBDAB4}"/>
                    </a:ext>
                  </a:extLst>
                </p:cNvPr>
                <p:cNvSpPr/>
                <p:nvPr/>
              </p:nvSpPr>
              <p:spPr>
                <a:xfrm>
                  <a:off x="7978512" y="1218579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kern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정진우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" name="slide5_shape7">
                  <a:extLst>
                    <a:ext uri="{FF2B5EF4-FFF2-40B4-BE49-F238E27FC236}">
                      <a16:creationId xmlns:a16="http://schemas.microsoft.com/office/drawing/2014/main" id="{BEE61744-62F8-463F-9352-713CE86F6A95}"/>
                    </a:ext>
                  </a:extLst>
                </p:cNvPr>
                <p:cNvSpPr/>
                <p:nvPr/>
              </p:nvSpPr>
              <p:spPr>
                <a:xfrm>
                  <a:off x="7978512" y="1584738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가채원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7" name="slide5_shape7">
                  <a:extLst>
                    <a:ext uri="{FF2B5EF4-FFF2-40B4-BE49-F238E27FC236}">
                      <a16:creationId xmlns:a16="http://schemas.microsoft.com/office/drawing/2014/main" id="{0C9D5C54-1A62-43E1-892F-C3FD4F187787}"/>
                    </a:ext>
                  </a:extLst>
                </p:cNvPr>
                <p:cNvSpPr/>
                <p:nvPr/>
              </p:nvSpPr>
              <p:spPr>
                <a:xfrm>
                  <a:off x="7978512" y="1950897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윤진훈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8F33A1-FC06-434C-B4DD-1E27FB59F9AC}"/>
              </a:ext>
            </a:extLst>
          </p:cNvPr>
          <p:cNvGrpSpPr/>
          <p:nvPr/>
        </p:nvGrpSpPr>
        <p:grpSpPr>
          <a:xfrm>
            <a:off x="755257" y="3206867"/>
            <a:ext cx="10733232" cy="3032411"/>
            <a:chOff x="863618" y="3374442"/>
            <a:chExt cx="10733232" cy="3032411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3E29F3D-C4C1-4E88-868E-93DDDF50D772}"/>
                </a:ext>
              </a:extLst>
            </p:cNvPr>
            <p:cNvSpPr/>
            <p:nvPr/>
          </p:nvSpPr>
          <p:spPr>
            <a:xfrm>
              <a:off x="863618" y="3374442"/>
              <a:ext cx="10733232" cy="3032411"/>
            </a:xfrm>
            <a:custGeom>
              <a:avLst/>
              <a:gdLst>
                <a:gd name="connsiteX0" fmla="*/ 565161 w 11382280"/>
                <a:gd name="connsiteY0" fmla="*/ 0 h 3063570"/>
                <a:gd name="connsiteX1" fmla="*/ 3563190 w 11382280"/>
                <a:gd name="connsiteY1" fmla="*/ 0 h 3063570"/>
                <a:gd name="connsiteX2" fmla="*/ 3563190 w 11382280"/>
                <a:gd name="connsiteY2" fmla="*/ 451500 h 3063570"/>
                <a:gd name="connsiteX3" fmla="*/ 3707209 w 11382280"/>
                <a:gd name="connsiteY3" fmla="*/ 595519 h 3063570"/>
                <a:gd name="connsiteX4" fmla="*/ 7382023 w 11382280"/>
                <a:gd name="connsiteY4" fmla="*/ 595519 h 3063570"/>
                <a:gd name="connsiteX5" fmla="*/ 7526042 w 11382280"/>
                <a:gd name="connsiteY5" fmla="*/ 451500 h 3063570"/>
                <a:gd name="connsiteX6" fmla="*/ 7526042 w 11382280"/>
                <a:gd name="connsiteY6" fmla="*/ 0 h 3063570"/>
                <a:gd name="connsiteX7" fmla="*/ 10817119 w 11382280"/>
                <a:gd name="connsiteY7" fmla="*/ 0 h 3063570"/>
                <a:gd name="connsiteX8" fmla="*/ 11382280 w 11382280"/>
                <a:gd name="connsiteY8" fmla="*/ 510606 h 3063570"/>
                <a:gd name="connsiteX9" fmla="*/ 11382280 w 11382280"/>
                <a:gd name="connsiteY9" fmla="*/ 2552965 h 3063570"/>
                <a:gd name="connsiteX10" fmla="*/ 10817119 w 11382280"/>
                <a:gd name="connsiteY10" fmla="*/ 3063570 h 3063570"/>
                <a:gd name="connsiteX11" fmla="*/ 565161 w 11382280"/>
                <a:gd name="connsiteY11" fmla="*/ 3063570 h 3063570"/>
                <a:gd name="connsiteX12" fmla="*/ 0 w 11382280"/>
                <a:gd name="connsiteY12" fmla="*/ 2552965 h 3063570"/>
                <a:gd name="connsiteX13" fmla="*/ 0 w 11382280"/>
                <a:gd name="connsiteY13" fmla="*/ 510606 h 3063570"/>
                <a:gd name="connsiteX14" fmla="*/ 565161 w 11382280"/>
                <a:gd name="connsiteY14" fmla="*/ 0 h 306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82280" h="3063570">
                  <a:moveTo>
                    <a:pt x="565161" y="0"/>
                  </a:moveTo>
                  <a:lnTo>
                    <a:pt x="3563190" y="0"/>
                  </a:lnTo>
                  <a:lnTo>
                    <a:pt x="3563190" y="451500"/>
                  </a:lnTo>
                  <a:cubicBezTo>
                    <a:pt x="3563190" y="531039"/>
                    <a:pt x="3627670" y="595519"/>
                    <a:pt x="3707209" y="595519"/>
                  </a:cubicBezTo>
                  <a:lnTo>
                    <a:pt x="7382023" y="595519"/>
                  </a:lnTo>
                  <a:cubicBezTo>
                    <a:pt x="7461562" y="595519"/>
                    <a:pt x="7526042" y="531039"/>
                    <a:pt x="7526042" y="451500"/>
                  </a:cubicBezTo>
                  <a:lnTo>
                    <a:pt x="7526042" y="0"/>
                  </a:lnTo>
                  <a:lnTo>
                    <a:pt x="10817119" y="0"/>
                  </a:lnTo>
                  <a:cubicBezTo>
                    <a:pt x="11129249" y="0"/>
                    <a:pt x="11382280" y="228606"/>
                    <a:pt x="11382280" y="510606"/>
                  </a:cubicBezTo>
                  <a:lnTo>
                    <a:pt x="11382280" y="2552965"/>
                  </a:lnTo>
                  <a:cubicBezTo>
                    <a:pt x="11382280" y="2834964"/>
                    <a:pt x="11129249" y="3063570"/>
                    <a:pt x="10817119" y="3063570"/>
                  </a:cubicBezTo>
                  <a:lnTo>
                    <a:pt x="565161" y="3063570"/>
                  </a:lnTo>
                  <a:cubicBezTo>
                    <a:pt x="253031" y="3063570"/>
                    <a:pt x="0" y="2834964"/>
                    <a:pt x="0" y="2552965"/>
                  </a:cubicBezTo>
                  <a:lnTo>
                    <a:pt x="0" y="510606"/>
                  </a:lnTo>
                  <a:cubicBezTo>
                    <a:pt x="0" y="228606"/>
                    <a:pt x="253031" y="0"/>
                    <a:pt x="565161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856C4-A298-4830-B540-79C9B87529B7}"/>
                </a:ext>
              </a:extLst>
            </p:cNvPr>
            <p:cNvSpPr txBox="1"/>
            <p:nvPr/>
          </p:nvSpPr>
          <p:spPr>
            <a:xfrm>
              <a:off x="4689203" y="3442562"/>
              <a:ext cx="3082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수행 절차 및 방법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C1054-A31F-4E49-A282-C0E7CAECD24A}"/>
                </a:ext>
              </a:extLst>
            </p:cNvPr>
            <p:cNvSpPr txBox="1"/>
            <p:nvPr/>
          </p:nvSpPr>
          <p:spPr>
            <a:xfrm>
              <a:off x="1333879" y="4006627"/>
              <a:ext cx="3492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공공자전거 이용객 수 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 데이터 포털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https://www.data.go.kr/)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C62B1C-7086-4CA6-BDED-3B6707EFF906}"/>
                </a:ext>
              </a:extLst>
            </p:cNvPr>
            <p:cNvSpPr txBox="1"/>
            <p:nvPr/>
          </p:nvSpPr>
          <p:spPr>
            <a:xfrm>
              <a:off x="1333879" y="5646504"/>
              <a:ext cx="4815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온라인 쇼핑몰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상품군별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(KOSIS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국가통계포털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https://kosis.kr/index/index.do)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F0669A-AB4E-4EFA-A411-36ED0AEBA804}"/>
                </a:ext>
              </a:extLst>
            </p:cNvPr>
            <p:cNvSpPr txBox="1"/>
            <p:nvPr/>
          </p:nvSpPr>
          <p:spPr>
            <a:xfrm>
              <a:off x="1333879" y="4553253"/>
              <a:ext cx="4815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지하철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승하차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승객변화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(KOSIS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국가통계포털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https://kosis.kr/index/index.do)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971921-D16D-4844-BDD6-9EE808B1B5C6}"/>
                </a:ext>
              </a:extLst>
            </p:cNvPr>
            <p:cNvSpPr txBox="1"/>
            <p:nvPr/>
          </p:nvSpPr>
          <p:spPr>
            <a:xfrm>
              <a:off x="1333880" y="5099879"/>
              <a:ext cx="4669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교통량 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서울교통정보센터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https://topis.seoul.go.kr/ 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55F19B-5ABA-4B31-AACD-BD3B1D8B20AB}"/>
                </a:ext>
              </a:extLst>
            </p:cNvPr>
            <p:cNvSpPr txBox="1"/>
            <p:nvPr/>
          </p:nvSpPr>
          <p:spPr>
            <a:xfrm>
              <a:off x="8288055" y="4466278"/>
              <a:ext cx="1579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 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 보완 자료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931E59-C4E1-4967-BDF5-B7C39210B3E1}"/>
                </a:ext>
              </a:extLst>
            </p:cNvPr>
            <p:cNvSpPr txBox="1"/>
            <p:nvPr/>
          </p:nvSpPr>
          <p:spPr>
            <a:xfrm>
              <a:off x="6628360" y="5896033"/>
              <a:ext cx="3100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라이브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(https://corona-live.com/)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3E9DD5-F879-4047-8780-5526FC61AD67}"/>
                </a:ext>
              </a:extLst>
            </p:cNvPr>
            <p:cNvSpPr txBox="1"/>
            <p:nvPr/>
          </p:nvSpPr>
          <p:spPr>
            <a:xfrm>
              <a:off x="6628360" y="4903705"/>
              <a:ext cx="4752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 열린 데이터 광장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(https://data.seoul.go.kr/)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DA1B6D-E059-4F34-8039-250D457839A5}"/>
                </a:ext>
              </a:extLst>
            </p:cNvPr>
            <p:cNvSpPr txBox="1"/>
            <p:nvPr/>
          </p:nvSpPr>
          <p:spPr>
            <a:xfrm>
              <a:off x="6628360" y="5234481"/>
              <a:ext cx="3352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 </a:t>
              </a:r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보드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(http://www.covid19board.kr)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7EA32F-9077-4FF4-82BF-47A031807D26}"/>
                </a:ext>
              </a:extLst>
            </p:cNvPr>
            <p:cNvSpPr txBox="1"/>
            <p:nvPr/>
          </p:nvSpPr>
          <p:spPr>
            <a:xfrm>
              <a:off x="6628360" y="5565257"/>
              <a:ext cx="36353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보드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(https://coronaboard.kr/)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927C96-88A3-40AF-9980-61513E6A6907}"/>
                </a:ext>
              </a:extLst>
            </p:cNvPr>
            <p:cNvSpPr txBox="1"/>
            <p:nvPr/>
          </p:nvSpPr>
          <p:spPr>
            <a:xfrm>
              <a:off x="6319325" y="4081725"/>
              <a:ext cx="5225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 월별 코로나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 변화에 따른 각 생활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양상별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취합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정제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0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94608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639616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/>
          <a:stretch/>
        </p:blipFill>
        <p:spPr bwMode="auto">
          <a:xfrm>
            <a:off x="-12443" y="-18146"/>
            <a:ext cx="1218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lang="en-US" altLang="ko-KR"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C0DD80D5-4001-474C-84A7-FB992EEC5E87}"/>
              </a:ext>
            </a:extLst>
          </p:cNvPr>
          <p:cNvSpPr/>
          <p:nvPr/>
        </p:nvSpPr>
        <p:spPr>
          <a:xfrm>
            <a:off x="4295800" y="6468925"/>
            <a:ext cx="1554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7791513" y="2126066"/>
            <a:ext cx="344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공공 자전거 이용 건수 증가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CB163-8034-49BF-A019-940E381B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8" y="909025"/>
            <a:ext cx="6480720" cy="2942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5933F-550F-456D-B4AB-14B7D219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1"/>
          <a:stretch/>
        </p:blipFill>
        <p:spPr>
          <a:xfrm>
            <a:off x="407368" y="3614717"/>
            <a:ext cx="6912768" cy="3116292"/>
          </a:xfrm>
          <a:prstGeom prst="rect">
            <a:avLst/>
          </a:prstGeom>
        </p:spPr>
      </p:pic>
      <p:sp>
        <p:nvSpPr>
          <p:cNvPr id="10" name="slide5_shape3">
            <a:extLst>
              <a:ext uri="{FF2B5EF4-FFF2-40B4-BE49-F238E27FC236}">
                <a16:creationId xmlns:a16="http://schemas.microsoft.com/office/drawing/2014/main" id="{7794E187-A910-4652-832F-DCCAE75AE2DD}"/>
              </a:ext>
            </a:extLst>
          </p:cNvPr>
          <p:cNvSpPr/>
          <p:nvPr/>
        </p:nvSpPr>
        <p:spPr>
          <a:xfrm>
            <a:off x="8718395" y="2703663"/>
            <a:ext cx="172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5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</a:t>
            </a:r>
            <a:endParaRPr lang="ko-KR" altLang="en-US" sz="54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E5F4E-480D-4EE4-B13B-826B3D0E38F1}"/>
              </a:ext>
            </a:extLst>
          </p:cNvPr>
          <p:cNvSpPr/>
          <p:nvPr/>
        </p:nvSpPr>
        <p:spPr>
          <a:xfrm>
            <a:off x="4327748" y="6291031"/>
            <a:ext cx="234312" cy="254399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C4E33-A578-4C53-AD72-624CD7CEDA55}"/>
              </a:ext>
            </a:extLst>
          </p:cNvPr>
          <p:cNvGrpSpPr/>
          <p:nvPr/>
        </p:nvGrpSpPr>
        <p:grpSpPr>
          <a:xfrm>
            <a:off x="7790450" y="5348334"/>
            <a:ext cx="3452000" cy="763271"/>
            <a:chOff x="7223753" y="4721602"/>
            <a:chExt cx="4081967" cy="763271"/>
          </a:xfrm>
        </p:grpSpPr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B6D00F33-8B55-4348-9552-79BD2A6BB9B9}"/>
                </a:ext>
              </a:extLst>
            </p:cNvPr>
            <p:cNvSpPr/>
            <p:nvPr/>
          </p:nvSpPr>
          <p:spPr>
            <a:xfrm>
              <a:off x="7223753" y="475822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대비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월의 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A7F9D2-1622-4546-9CDE-DF39A74965BA}"/>
                </a:ext>
              </a:extLst>
            </p:cNvPr>
            <p:cNvSpPr/>
            <p:nvPr/>
          </p:nvSpPr>
          <p:spPr>
            <a:xfrm>
              <a:off x="10357256" y="4721602"/>
              <a:ext cx="510894" cy="447991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slide5_shape3">
              <a:extLst>
                <a:ext uri="{FF2B5EF4-FFF2-40B4-BE49-F238E27FC236}">
                  <a16:creationId xmlns:a16="http://schemas.microsoft.com/office/drawing/2014/main" id="{FA631128-B7CB-4B2D-84A4-53D3E8633A3D}"/>
                </a:ext>
              </a:extLst>
            </p:cNvPr>
            <p:cNvSpPr/>
            <p:nvPr/>
          </p:nvSpPr>
          <p:spPr>
            <a:xfrm>
              <a:off x="7232660" y="511554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DBE1C1BF-3A22-4ACD-8B2B-7ABD2DAD28C0}"/>
              </a:ext>
            </a:extLst>
          </p:cNvPr>
          <p:cNvSpPr/>
          <p:nvPr/>
        </p:nvSpPr>
        <p:spPr>
          <a:xfrm>
            <a:off x="1471967" y="168895"/>
            <a:ext cx="299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2018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~ 2021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총 이용 건수 및 증감률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]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2E776D-37DE-4CE5-ACBE-DF30ED517916}"/>
              </a:ext>
            </a:extLst>
          </p:cNvPr>
          <p:cNvGrpSpPr/>
          <p:nvPr/>
        </p:nvGrpSpPr>
        <p:grpSpPr>
          <a:xfrm>
            <a:off x="7565737" y="3861048"/>
            <a:ext cx="3999970" cy="986626"/>
            <a:chOff x="7533653" y="3861048"/>
            <a:chExt cx="3999970" cy="986626"/>
          </a:xfrm>
        </p:grpSpPr>
        <p:sp>
          <p:nvSpPr>
            <p:cNvPr id="18" name="slide5_shape3">
              <a:extLst>
                <a:ext uri="{FF2B5EF4-FFF2-40B4-BE49-F238E27FC236}">
                  <a16:creationId xmlns:a16="http://schemas.microsoft.com/office/drawing/2014/main" id="{8E308DAD-B263-4D66-B36C-25ADA3B7C8EB}"/>
                </a:ext>
              </a:extLst>
            </p:cNvPr>
            <p:cNvSpPr/>
            <p:nvPr/>
          </p:nvSpPr>
          <p:spPr>
            <a:xfrm rot="16200000">
              <a:off x="9343790" y="411636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slide5_shape3">
              <a:extLst>
                <a:ext uri="{FF2B5EF4-FFF2-40B4-BE49-F238E27FC236}">
                  <a16:creationId xmlns:a16="http://schemas.microsoft.com/office/drawing/2014/main" id="{492C19AF-5F0B-4D38-990F-69A77504CE12}"/>
                </a:ext>
              </a:extLst>
            </p:cNvPr>
            <p:cNvSpPr/>
            <p:nvPr/>
          </p:nvSpPr>
          <p:spPr>
            <a:xfrm>
              <a:off x="7533653" y="3861048"/>
              <a:ext cx="3979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2018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20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0" name="slide5_shape3">
              <a:extLst>
                <a:ext uri="{FF2B5EF4-FFF2-40B4-BE49-F238E27FC236}">
                  <a16:creationId xmlns:a16="http://schemas.microsoft.com/office/drawing/2014/main" id="{96D94C4A-580C-465E-A35D-EBA06689B7C9}"/>
                </a:ext>
              </a:extLst>
            </p:cNvPr>
            <p:cNvSpPr/>
            <p:nvPr/>
          </p:nvSpPr>
          <p:spPr>
            <a:xfrm>
              <a:off x="7554067" y="4509120"/>
              <a:ext cx="3979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67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A10C6-F569-4B31-8DB1-18923D73D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42" r="2410" b="6913"/>
          <a:stretch/>
        </p:blipFill>
        <p:spPr>
          <a:xfrm>
            <a:off x="767408" y="3701241"/>
            <a:ext cx="5688632" cy="2589235"/>
          </a:xfrm>
          <a:prstGeom prst="rect">
            <a:avLst/>
          </a:prstGeom>
        </p:spPr>
      </p:pic>
      <p:pic>
        <p:nvPicPr>
          <p:cNvPr id="12" name="그림 11" descr="텍스트, 실내, 화면, 플랫이(가) 표시된 사진&#10;&#10;자동 생성된 설명">
            <a:extLst>
              <a:ext uri="{FF2B5EF4-FFF2-40B4-BE49-F238E27FC236}">
                <a16:creationId xmlns:a16="http://schemas.microsoft.com/office/drawing/2014/main" id="{82BAC65D-9E4E-4BE9-ABE2-5E9171A0C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3814" r="1565" b="4338"/>
          <a:stretch/>
        </p:blipFill>
        <p:spPr>
          <a:xfrm>
            <a:off x="839416" y="1052736"/>
            <a:ext cx="5688632" cy="2648505"/>
          </a:xfrm>
          <a:prstGeom prst="rect">
            <a:avLst/>
          </a:prstGeom>
        </p:spPr>
      </p:pic>
      <p:sp>
        <p:nvSpPr>
          <p:cNvPr id="9" name="slide5_shape3">
            <a:extLst>
              <a:ext uri="{FF2B5EF4-FFF2-40B4-BE49-F238E27FC236}">
                <a16:creationId xmlns:a16="http://schemas.microsoft.com/office/drawing/2014/main" id="{D63C07F2-7CF9-4394-B1FB-8EF963895BB2}"/>
              </a:ext>
            </a:extLst>
          </p:cNvPr>
          <p:cNvSpPr/>
          <p:nvPr/>
        </p:nvSpPr>
        <p:spPr>
          <a:xfrm>
            <a:off x="6522193" y="2606875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‘사회적 거리두기’ 시행으로 공공 자전거 이용 </a:t>
            </a:r>
            <a:r>
              <a:rPr lang="ko-KR" altLang="en-US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14182-C7FC-44F4-9090-F273919207C2}"/>
              </a:ext>
            </a:extLst>
          </p:cNvPr>
          <p:cNvGrpSpPr/>
          <p:nvPr/>
        </p:nvGrpSpPr>
        <p:grpSpPr>
          <a:xfrm>
            <a:off x="7464152" y="3515633"/>
            <a:ext cx="3979556" cy="968590"/>
            <a:chOff x="7320136" y="2438973"/>
            <a:chExt cx="3979556" cy="968590"/>
          </a:xfrm>
        </p:grpSpPr>
        <p:sp>
          <p:nvSpPr>
            <p:cNvPr id="7" name="slide5_shape3"/>
            <p:cNvSpPr/>
            <p:nvPr/>
          </p:nvSpPr>
          <p:spPr>
            <a:xfrm>
              <a:off x="7320136" y="309978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D2EE5B32-8B51-43BD-AAEC-1137A19352C5}"/>
                </a:ext>
              </a:extLst>
            </p:cNvPr>
            <p:cNvSpPr/>
            <p:nvPr/>
          </p:nvSpPr>
          <p:spPr>
            <a:xfrm>
              <a:off x="7320136" y="2438973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3" name="slide5_shape3">
              <a:extLst>
                <a:ext uri="{FF2B5EF4-FFF2-40B4-BE49-F238E27FC236}">
                  <a16:creationId xmlns:a16="http://schemas.microsoft.com/office/drawing/2014/main" id="{4889543E-0448-4516-9FC0-61B674011C29}"/>
                </a:ext>
              </a:extLst>
            </p:cNvPr>
            <p:cNvSpPr/>
            <p:nvPr/>
          </p:nvSpPr>
          <p:spPr>
            <a:xfrm rot="16200000">
              <a:off x="9130273" y="2708969"/>
              <a:ext cx="400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slide5_shape2">
            <a:extLst>
              <a:ext uri="{FF2B5EF4-FFF2-40B4-BE49-F238E27FC236}">
                <a16:creationId xmlns:a16="http://schemas.microsoft.com/office/drawing/2014/main" id="{BCE42FDF-8FD0-41BE-B677-41D3F0A56AEF}"/>
              </a:ext>
            </a:extLst>
          </p:cNvPr>
          <p:cNvSpPr/>
          <p:nvPr/>
        </p:nvSpPr>
        <p:spPr>
          <a:xfrm>
            <a:off x="1471967" y="168895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[ 2019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4" name="slide5_shape4">
            <a:extLst>
              <a:ext uri="{FF2B5EF4-FFF2-40B4-BE49-F238E27FC236}">
                <a16:creationId xmlns:a16="http://schemas.microsoft.com/office/drawing/2014/main" id="{84202A48-ADA8-45AD-BD81-D8D8D660B354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5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4007768" y="156644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공공 자전거 이용 건수가 가장 多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45C38B-A9CB-40C0-8175-72FCAB04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283" r="3462" b="3173"/>
          <a:stretch/>
        </p:blipFill>
        <p:spPr>
          <a:xfrm>
            <a:off x="2423592" y="2902161"/>
            <a:ext cx="7344816" cy="3457404"/>
          </a:xfrm>
          <a:prstGeom prst="rect">
            <a:avLst/>
          </a:prstGeom>
        </p:spPr>
      </p:pic>
      <p:sp>
        <p:nvSpPr>
          <p:cNvPr id="9" name="slide5_shape2">
            <a:extLst>
              <a:ext uri="{FF2B5EF4-FFF2-40B4-BE49-F238E27FC236}">
                <a16:creationId xmlns:a16="http://schemas.microsoft.com/office/drawing/2014/main" id="{18E1ADF2-1D57-4816-929D-23EA77279B5C}"/>
              </a:ext>
            </a:extLst>
          </p:cNvPr>
          <p:cNvSpPr/>
          <p:nvPr/>
        </p:nvSpPr>
        <p:spPr>
          <a:xfrm>
            <a:off x="1471967" y="168895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연령대별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ACC8EF2C-DCB0-468F-90F7-42AC7D7D41D2}"/>
              </a:ext>
            </a:extLst>
          </p:cNvPr>
          <p:cNvSpPr/>
          <p:nvPr/>
        </p:nvSpPr>
        <p:spPr>
          <a:xfrm>
            <a:off x="3863752" y="198884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크게 받을 것이라 추측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slide5_shape3">
            <a:extLst>
              <a:ext uri="{FF2B5EF4-FFF2-40B4-BE49-F238E27FC236}">
                <a16:creationId xmlns:a16="http://schemas.microsoft.com/office/drawing/2014/main" id="{03441092-5396-4869-8EE8-EF86AF0510C3}"/>
              </a:ext>
            </a:extLst>
          </p:cNvPr>
          <p:cNvSpPr/>
          <p:nvPr/>
        </p:nvSpPr>
        <p:spPr>
          <a:xfrm>
            <a:off x="3298884" y="1850340"/>
            <a:ext cx="81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3600" dirty="0">
                <a:solidFill>
                  <a:schemeClr val="bg1"/>
                </a:solidFill>
                <a:latin typeface="나눔스퀘어"/>
                <a:ea typeface="나눔스퀘어"/>
              </a:rPr>
              <a:t>∴</a:t>
            </a:r>
            <a:endParaRPr sz="36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B678CD42-D10D-4CD3-A637-2AF98419550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CEDB038A-6F69-46CE-8AC8-807E0B5FF2B2}"/>
              </a:ext>
            </a:extLst>
          </p:cNvPr>
          <p:cNvSpPr/>
          <p:nvPr/>
        </p:nvSpPr>
        <p:spPr>
          <a:xfrm>
            <a:off x="7130077" y="1156944"/>
            <a:ext cx="448458" cy="447990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slide7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7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A017-D3A3-48BC-AAA4-03A41632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3732" r="901" b="9011"/>
          <a:stretch/>
        </p:blipFill>
        <p:spPr>
          <a:xfrm>
            <a:off x="2171564" y="2636912"/>
            <a:ext cx="7848872" cy="3367619"/>
          </a:xfrm>
          <a:prstGeom prst="rect">
            <a:avLst/>
          </a:prstGeom>
        </p:spPr>
      </p:pic>
      <p:sp>
        <p:nvSpPr>
          <p:cNvPr id="7" name="slide6_shape3">
            <a:extLst>
              <a:ext uri="{FF2B5EF4-FFF2-40B4-BE49-F238E27FC236}">
                <a16:creationId xmlns:a16="http://schemas.microsoft.com/office/drawing/2014/main" id="{4BA3D47F-5C51-4C4E-BF1F-C52CBC7FEEA3}"/>
              </a:ext>
            </a:extLst>
          </p:cNvPr>
          <p:cNvSpPr/>
          <p:nvPr/>
        </p:nvSpPr>
        <p:spPr>
          <a:xfrm>
            <a:off x="4456413" y="1202609"/>
            <a:ext cx="327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이용 건수 급감하던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월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slide6_shape3">
            <a:extLst>
              <a:ext uri="{FF2B5EF4-FFF2-40B4-BE49-F238E27FC236}">
                <a16:creationId xmlns:a16="http://schemas.microsoft.com/office/drawing/2014/main" id="{DEF72F9F-85CD-4DA9-8EC8-63320A429A49}"/>
              </a:ext>
            </a:extLst>
          </p:cNvPr>
          <p:cNvSpPr/>
          <p:nvPr/>
        </p:nvSpPr>
        <p:spPr>
          <a:xfrm>
            <a:off x="3554044" y="1645328"/>
            <a:ext cx="50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slide6_shape3">
            <a:extLst>
              <a:ext uri="{FF2B5EF4-FFF2-40B4-BE49-F238E27FC236}">
                <a16:creationId xmlns:a16="http://schemas.microsoft.com/office/drawing/2014/main" id="{7EB76A74-B1A8-4FA2-84F6-141D7AA56A39}"/>
              </a:ext>
            </a:extLst>
          </p:cNvPr>
          <p:cNvSpPr/>
          <p:nvPr/>
        </p:nvSpPr>
        <p:spPr>
          <a:xfrm>
            <a:off x="2464830" y="2090944"/>
            <a:ext cx="723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공공 자전거 이용자 중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많이 받았다고 예측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0" name="slide5_shape2">
            <a:extLst>
              <a:ext uri="{FF2B5EF4-FFF2-40B4-BE49-F238E27FC236}">
                <a16:creationId xmlns:a16="http://schemas.microsoft.com/office/drawing/2014/main" id="{8A4542E4-4378-4F52-8C86-E71DA69C0DF8}"/>
              </a:ext>
            </a:extLst>
          </p:cNvPr>
          <p:cNvSpPr/>
          <p:nvPr/>
        </p:nvSpPr>
        <p:spPr>
          <a:xfrm>
            <a:off x="1471967" y="168895"/>
            <a:ext cx="3618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30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1A0F8-36D3-4AD5-86D3-D37D8E4F4A21}"/>
              </a:ext>
            </a:extLst>
          </p:cNvPr>
          <p:cNvSpPr/>
          <p:nvPr/>
        </p:nvSpPr>
        <p:spPr>
          <a:xfrm>
            <a:off x="6303357" y="5769649"/>
            <a:ext cx="448458" cy="447991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4A12C016-0873-4851-9452-BE67EAF0E07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1135</Words>
  <Application>Microsoft Office PowerPoint</Application>
  <PresentationFormat>와이드스크린</PresentationFormat>
  <Paragraphs>200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나눔스퀘어 Bold</vt:lpstr>
      <vt:lpstr>나눔스퀘어</vt:lpstr>
      <vt:lpstr>나눔스퀘어 ExtraBold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392</cp:revision>
  <dcterms:modified xsi:type="dcterms:W3CDTF">2021-10-08T05:11:56Z</dcterms:modified>
</cp:coreProperties>
</file>